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35"/>
  </p:notesMasterIdLst>
  <p:sldIdLst>
    <p:sldId id="542" r:id="rId3"/>
    <p:sldId id="518" r:id="rId4"/>
    <p:sldId id="519" r:id="rId5"/>
    <p:sldId id="521" r:id="rId6"/>
    <p:sldId id="520" r:id="rId7"/>
    <p:sldId id="522" r:id="rId8"/>
    <p:sldId id="523" r:id="rId9"/>
    <p:sldId id="524" r:id="rId10"/>
    <p:sldId id="526" r:id="rId11"/>
    <p:sldId id="527" r:id="rId12"/>
    <p:sldId id="528" r:id="rId13"/>
    <p:sldId id="531" r:id="rId14"/>
    <p:sldId id="529" r:id="rId15"/>
    <p:sldId id="530" r:id="rId16"/>
    <p:sldId id="532" r:id="rId17"/>
    <p:sldId id="525" r:id="rId18"/>
    <p:sldId id="534" r:id="rId19"/>
    <p:sldId id="533" r:id="rId20"/>
    <p:sldId id="536" r:id="rId21"/>
    <p:sldId id="537" r:id="rId22"/>
    <p:sldId id="535" r:id="rId23"/>
    <p:sldId id="538" r:id="rId24"/>
    <p:sldId id="539" r:id="rId25"/>
    <p:sldId id="540" r:id="rId26"/>
    <p:sldId id="551" r:id="rId27"/>
    <p:sldId id="541" r:id="rId28"/>
    <p:sldId id="543" r:id="rId29"/>
    <p:sldId id="544" r:id="rId30"/>
    <p:sldId id="545" r:id="rId31"/>
    <p:sldId id="546" r:id="rId32"/>
    <p:sldId id="565" r:id="rId33"/>
    <p:sldId id="567" r:id="rId3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00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91" autoAdjust="0"/>
    <p:restoredTop sz="96801" autoAdjust="0"/>
  </p:normalViewPr>
  <p:slideViewPr>
    <p:cSldViewPr>
      <p:cViewPr>
        <p:scale>
          <a:sx n="92" d="100"/>
          <a:sy n="92" d="100"/>
        </p:scale>
        <p:origin x="-187" y="-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768C429-973A-412E-9E9E-FAD236A8EBBA}" type="slidenum">
              <a:rPr lang="es-ES"/>
              <a:pPr>
                <a:defRPr/>
              </a:pPr>
              <a:t>‹Nº›</a:t>
            </a:fld>
            <a:endParaRPr lang="es-ES"/>
          </a:p>
        </p:txBody>
      </p:sp>
    </p:spTree>
    <p:extLst>
      <p:ext uri="{BB962C8B-B14F-4D97-AF65-F5344CB8AC3E}">
        <p14:creationId xmlns:p14="http://schemas.microsoft.com/office/powerpoint/2010/main" val="7106849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E0DFD882-FD85-406B-92D4-9C5893F3B176}" type="slidenum">
              <a:rPr lang="es-ES_tradnl" smtClean="0"/>
              <a:pPr/>
              <a:t>1</a:t>
            </a:fld>
            <a:endParaRPr lang="es-ES_tradnl"/>
          </a:p>
        </p:txBody>
      </p:sp>
    </p:spTree>
    <p:extLst>
      <p:ext uri="{BB962C8B-B14F-4D97-AF65-F5344CB8AC3E}">
        <p14:creationId xmlns:p14="http://schemas.microsoft.com/office/powerpoint/2010/main" val="557245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11</a:t>
            </a:fld>
            <a:endParaRPr lang="es-ES" smtClean="0"/>
          </a:p>
        </p:txBody>
      </p:sp>
    </p:spTree>
    <p:extLst>
      <p:ext uri="{BB962C8B-B14F-4D97-AF65-F5344CB8AC3E}">
        <p14:creationId xmlns:p14="http://schemas.microsoft.com/office/powerpoint/2010/main" val="647103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12</a:t>
            </a:fld>
            <a:endParaRPr lang="es-ES" smtClean="0"/>
          </a:p>
        </p:txBody>
      </p:sp>
    </p:spTree>
    <p:extLst>
      <p:ext uri="{BB962C8B-B14F-4D97-AF65-F5344CB8AC3E}">
        <p14:creationId xmlns:p14="http://schemas.microsoft.com/office/powerpoint/2010/main" val="2145037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14</a:t>
            </a:fld>
            <a:endParaRPr lang="es-ES" smtClean="0"/>
          </a:p>
        </p:txBody>
      </p:sp>
    </p:spTree>
    <p:extLst>
      <p:ext uri="{BB962C8B-B14F-4D97-AF65-F5344CB8AC3E}">
        <p14:creationId xmlns:p14="http://schemas.microsoft.com/office/powerpoint/2010/main" val="290582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15</a:t>
            </a:fld>
            <a:endParaRPr lang="es-ES" smtClean="0"/>
          </a:p>
        </p:txBody>
      </p:sp>
    </p:spTree>
    <p:extLst>
      <p:ext uri="{BB962C8B-B14F-4D97-AF65-F5344CB8AC3E}">
        <p14:creationId xmlns:p14="http://schemas.microsoft.com/office/powerpoint/2010/main" val="3111658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16</a:t>
            </a:fld>
            <a:endParaRPr lang="es-ES" smtClean="0"/>
          </a:p>
        </p:txBody>
      </p:sp>
    </p:spTree>
    <p:extLst>
      <p:ext uri="{BB962C8B-B14F-4D97-AF65-F5344CB8AC3E}">
        <p14:creationId xmlns:p14="http://schemas.microsoft.com/office/powerpoint/2010/main" val="4004145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17</a:t>
            </a:fld>
            <a:endParaRPr lang="es-ES" smtClean="0"/>
          </a:p>
        </p:txBody>
      </p:sp>
    </p:spTree>
    <p:extLst>
      <p:ext uri="{BB962C8B-B14F-4D97-AF65-F5344CB8AC3E}">
        <p14:creationId xmlns:p14="http://schemas.microsoft.com/office/powerpoint/2010/main" val="3503799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19</a:t>
            </a:fld>
            <a:endParaRPr lang="es-ES" smtClean="0"/>
          </a:p>
        </p:txBody>
      </p:sp>
    </p:spTree>
    <p:extLst>
      <p:ext uri="{BB962C8B-B14F-4D97-AF65-F5344CB8AC3E}">
        <p14:creationId xmlns:p14="http://schemas.microsoft.com/office/powerpoint/2010/main" val="2936792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20</a:t>
            </a:fld>
            <a:endParaRPr lang="es-ES" smtClean="0"/>
          </a:p>
        </p:txBody>
      </p:sp>
    </p:spTree>
    <p:extLst>
      <p:ext uri="{BB962C8B-B14F-4D97-AF65-F5344CB8AC3E}">
        <p14:creationId xmlns:p14="http://schemas.microsoft.com/office/powerpoint/2010/main" val="376017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22</a:t>
            </a:fld>
            <a:endParaRPr lang="es-ES" smtClean="0"/>
          </a:p>
        </p:txBody>
      </p:sp>
    </p:spTree>
    <p:extLst>
      <p:ext uri="{BB962C8B-B14F-4D97-AF65-F5344CB8AC3E}">
        <p14:creationId xmlns:p14="http://schemas.microsoft.com/office/powerpoint/2010/main" val="955437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25</a:t>
            </a:fld>
            <a:endParaRPr lang="es-ES" smtClean="0"/>
          </a:p>
        </p:txBody>
      </p:sp>
    </p:spTree>
    <p:extLst>
      <p:ext uri="{BB962C8B-B14F-4D97-AF65-F5344CB8AC3E}">
        <p14:creationId xmlns:p14="http://schemas.microsoft.com/office/powerpoint/2010/main" val="399785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2</a:t>
            </a:fld>
            <a:endParaRPr lang="es-ES" smtClean="0"/>
          </a:p>
        </p:txBody>
      </p:sp>
    </p:spTree>
    <p:extLst>
      <p:ext uri="{BB962C8B-B14F-4D97-AF65-F5344CB8AC3E}">
        <p14:creationId xmlns:p14="http://schemas.microsoft.com/office/powerpoint/2010/main" val="811718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26</a:t>
            </a:fld>
            <a:endParaRPr lang="es-ES" smtClean="0"/>
          </a:p>
        </p:txBody>
      </p:sp>
    </p:spTree>
    <p:extLst>
      <p:ext uri="{BB962C8B-B14F-4D97-AF65-F5344CB8AC3E}">
        <p14:creationId xmlns:p14="http://schemas.microsoft.com/office/powerpoint/2010/main" val="1309328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31</a:t>
            </a:fld>
            <a:endParaRPr lang="es-ES" smtClean="0"/>
          </a:p>
        </p:txBody>
      </p:sp>
    </p:spTree>
    <p:extLst>
      <p:ext uri="{BB962C8B-B14F-4D97-AF65-F5344CB8AC3E}">
        <p14:creationId xmlns:p14="http://schemas.microsoft.com/office/powerpoint/2010/main" val="1557939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32</a:t>
            </a:fld>
            <a:endParaRPr lang="es-ES" smtClean="0"/>
          </a:p>
        </p:txBody>
      </p:sp>
    </p:spTree>
    <p:extLst>
      <p:ext uri="{BB962C8B-B14F-4D97-AF65-F5344CB8AC3E}">
        <p14:creationId xmlns:p14="http://schemas.microsoft.com/office/powerpoint/2010/main" val="1687815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3</a:t>
            </a:fld>
            <a:endParaRPr lang="es-ES" smtClean="0"/>
          </a:p>
        </p:txBody>
      </p:sp>
    </p:spTree>
    <p:extLst>
      <p:ext uri="{BB962C8B-B14F-4D97-AF65-F5344CB8AC3E}">
        <p14:creationId xmlns:p14="http://schemas.microsoft.com/office/powerpoint/2010/main" val="357957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4</a:t>
            </a:fld>
            <a:endParaRPr lang="es-ES" smtClean="0"/>
          </a:p>
        </p:txBody>
      </p:sp>
    </p:spTree>
    <p:extLst>
      <p:ext uri="{BB962C8B-B14F-4D97-AF65-F5344CB8AC3E}">
        <p14:creationId xmlns:p14="http://schemas.microsoft.com/office/powerpoint/2010/main" val="353572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5</a:t>
            </a:fld>
            <a:endParaRPr lang="es-ES" smtClean="0"/>
          </a:p>
        </p:txBody>
      </p:sp>
    </p:spTree>
    <p:extLst>
      <p:ext uri="{BB962C8B-B14F-4D97-AF65-F5344CB8AC3E}">
        <p14:creationId xmlns:p14="http://schemas.microsoft.com/office/powerpoint/2010/main" val="201639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6</a:t>
            </a:fld>
            <a:endParaRPr lang="es-ES" smtClean="0"/>
          </a:p>
        </p:txBody>
      </p:sp>
    </p:spTree>
    <p:extLst>
      <p:ext uri="{BB962C8B-B14F-4D97-AF65-F5344CB8AC3E}">
        <p14:creationId xmlns:p14="http://schemas.microsoft.com/office/powerpoint/2010/main" val="2135942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7</a:t>
            </a:fld>
            <a:endParaRPr lang="es-ES" smtClean="0"/>
          </a:p>
        </p:txBody>
      </p:sp>
    </p:spTree>
    <p:extLst>
      <p:ext uri="{BB962C8B-B14F-4D97-AF65-F5344CB8AC3E}">
        <p14:creationId xmlns:p14="http://schemas.microsoft.com/office/powerpoint/2010/main" val="192226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8</a:t>
            </a:fld>
            <a:endParaRPr lang="es-ES" smtClean="0"/>
          </a:p>
        </p:txBody>
      </p:sp>
    </p:spTree>
    <p:extLst>
      <p:ext uri="{BB962C8B-B14F-4D97-AF65-F5344CB8AC3E}">
        <p14:creationId xmlns:p14="http://schemas.microsoft.com/office/powerpoint/2010/main" val="3292342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977512B4-192D-47B6-818C-D70B76CE9F21}" type="slidenum">
              <a:rPr lang="es-ES" smtClean="0"/>
              <a:pPr/>
              <a:t>10</a:t>
            </a:fld>
            <a:endParaRPr lang="es-ES" smtClean="0"/>
          </a:p>
        </p:txBody>
      </p:sp>
    </p:spTree>
    <p:extLst>
      <p:ext uri="{BB962C8B-B14F-4D97-AF65-F5344CB8AC3E}">
        <p14:creationId xmlns:p14="http://schemas.microsoft.com/office/powerpoint/2010/main" val="957585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E19E88C-B603-4746-BFD7-B676C2E0A4A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A6EF82-FC19-46D8-85EF-66291111B951}"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BF6CB2B-D86A-4C06-B76B-F121F6A6F446}"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A7D3E4A-2512-4EF5-8E6D-04E790ABEC4D}"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_tradnl"/>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597DAAE-6C3E-444A-B1F7-24056973DB8B}" type="slidenum">
              <a:rPr lang="es-ES" smtClean="0"/>
              <a:pPr>
                <a:defRPr/>
              </a:pPr>
              <a:t>‹Nº›</a:t>
            </a:fld>
            <a:endParaRPr lang="es-E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597DAAE-6C3E-444A-B1F7-24056973DB8B}" type="slidenum">
              <a:rPr lang="es-ES" smtClean="0"/>
              <a:pPr>
                <a:defRPr/>
              </a:pPr>
              <a:t>‹Nº›</a:t>
            </a:fld>
            <a:endParaRPr lang="es-E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597DAAE-6C3E-444A-B1F7-24056973DB8B}" type="slidenum">
              <a:rPr lang="es-ES" smtClean="0"/>
              <a:pPr>
                <a:defRPr/>
              </a:pPr>
              <a:t>‹Nº›</a:t>
            </a:fld>
            <a:endParaRPr lang="es-E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1597DAAE-6C3E-444A-B1F7-24056973DB8B}" type="slidenum">
              <a:rPr lang="es-ES" smtClean="0"/>
              <a:pPr>
                <a:defRPr/>
              </a:pPr>
              <a:t>‹Nº›</a:t>
            </a:fld>
            <a:endParaRPr lang="es-E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1597DAAE-6C3E-444A-B1F7-24056973DB8B}" type="slidenum">
              <a:rPr lang="es-ES" smtClean="0"/>
              <a:pPr>
                <a:defRPr/>
              </a:pPr>
              <a:t>‹Nº›</a:t>
            </a:fld>
            <a:endParaRPr lang="es-E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1597DAAE-6C3E-444A-B1F7-24056973DB8B}" type="slidenum">
              <a:rPr lang="es-ES" smtClean="0"/>
              <a:pPr>
                <a:defRPr/>
              </a:pPr>
              <a:t>‹Nº›</a:t>
            </a:fld>
            <a:endParaRPr lang="es-E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1597DAAE-6C3E-444A-B1F7-24056973DB8B}" type="slidenum">
              <a:rPr lang="es-ES" smtClean="0"/>
              <a:pPr>
                <a:defRPr/>
              </a:pPr>
              <a:t>‹Nº›</a:t>
            </a:fld>
            <a:endParaRPr lang="es-E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8DF01D8-C243-4C90-B7F3-EF08104429C7}"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1597DAAE-6C3E-444A-B1F7-24056973DB8B}" type="slidenum">
              <a:rPr lang="es-ES" smtClean="0"/>
              <a:pPr>
                <a:defRPr/>
              </a:pPr>
              <a:t>‹Nº›</a:t>
            </a:fld>
            <a:endParaRPr lang="es-ES"/>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1597DAAE-6C3E-444A-B1F7-24056973DB8B}" type="slidenum">
              <a:rPr lang="es-ES" smtClean="0"/>
              <a:pPr>
                <a:defRPr/>
              </a:pPr>
              <a:t>‹Nº›</a:t>
            </a:fld>
            <a:endParaRPr lang="es-ES"/>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597DAAE-6C3E-444A-B1F7-24056973DB8B}" type="slidenum">
              <a:rPr lang="es-ES" smtClean="0"/>
              <a:pPr>
                <a:defRPr/>
              </a:pPr>
              <a:t>‹Nº›</a:t>
            </a:fld>
            <a:endParaRPr lang="es-ES"/>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597DAAE-6C3E-444A-B1F7-24056973DB8B}" type="slidenum">
              <a:rPr lang="es-ES" smtClean="0"/>
              <a:pPr>
                <a:defRPr/>
              </a:pPr>
              <a:t>‹Nº›</a:t>
            </a:fld>
            <a:endParaRPr lang="es-E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64CB4CB-4847-4D98-A0F6-DF975B1E43BF}"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629D550-AC90-4BED-B04A-56749192D96A}"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D83A18B3-D6B2-40F4-BB31-F908A120473B}"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90A7CFE-251B-47FA-9B7D-289EB5222E3E}"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E9F9590-AC0B-499F-8141-818E08AD23D2}"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8945176-A354-4FD5-8342-0B3B6D210632}"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5AD2361-E149-4E7C-AB70-F0A69ABDB0BB}"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597DAAE-6C3E-444A-B1F7-24056973DB8B}"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S_trad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597DAAE-6C3E-444A-B1F7-24056973DB8B}" type="slidenum">
              <a:rPr lang="es-ES" smtClean="0"/>
              <a:pPr>
                <a:defRPr/>
              </a:pPr>
              <a:t>‹Nº›</a:t>
            </a:fld>
            <a:endParaRPr lang="es-E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www.bloomberg.com/quote/IBEX:IND"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www.r-project.or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348880"/>
            <a:ext cx="7772400" cy="720080"/>
          </a:xfrm>
        </p:spPr>
        <p:txBody>
          <a:bodyPr>
            <a:normAutofit fontScale="90000"/>
          </a:bodyPr>
          <a:lstStyle/>
          <a:p>
            <a:r>
              <a:rPr lang="es-ES_tradnl" dirty="0" smtClean="0"/>
              <a:t/>
            </a:r>
            <a:br>
              <a:rPr lang="es-ES_tradnl" dirty="0" smtClean="0"/>
            </a:br>
            <a:r>
              <a:rPr lang="es-ES_tradnl" sz="3600" dirty="0" smtClean="0"/>
              <a:t>Principios de Microeconomía</a:t>
            </a:r>
            <a:br>
              <a:rPr lang="es-ES_tradnl" sz="3600" dirty="0" smtClean="0"/>
            </a:br>
            <a:endParaRPr lang="es-ES_tradnl" sz="3600" dirty="0"/>
          </a:p>
        </p:txBody>
      </p:sp>
      <p:sp>
        <p:nvSpPr>
          <p:cNvPr id="3" name="Subtitle 2"/>
          <p:cNvSpPr>
            <a:spLocks noGrp="1"/>
          </p:cNvSpPr>
          <p:nvPr>
            <p:ph type="subTitle" idx="1"/>
          </p:nvPr>
        </p:nvSpPr>
        <p:spPr>
          <a:xfrm>
            <a:off x="1403648" y="5301208"/>
            <a:ext cx="6400800" cy="720080"/>
          </a:xfrm>
        </p:spPr>
        <p:txBody>
          <a:bodyPr>
            <a:normAutofit/>
          </a:bodyPr>
          <a:lstStyle/>
          <a:p>
            <a:r>
              <a:rPr lang="es-ES_tradnl" sz="2800" dirty="0" smtClean="0"/>
              <a:t>Juan Luis Eugenio Martín</a:t>
            </a:r>
            <a:endParaRPr lang="es-ES_tradnl" sz="2800" dirty="0"/>
          </a:p>
        </p:txBody>
      </p:sp>
      <p:pic>
        <p:nvPicPr>
          <p:cNvPr id="4" name="Picture 3" descr="DAEA.jpg"/>
          <p:cNvPicPr>
            <a:picLocks noChangeAspect="1"/>
          </p:cNvPicPr>
          <p:nvPr/>
        </p:nvPicPr>
        <p:blipFill>
          <a:blip r:embed="rId3" cstate="print"/>
          <a:stretch>
            <a:fillRect/>
          </a:stretch>
        </p:blipFill>
        <p:spPr>
          <a:xfrm>
            <a:off x="6084168" y="476672"/>
            <a:ext cx="2084832" cy="816864"/>
          </a:xfrm>
          <a:prstGeom prst="rect">
            <a:avLst/>
          </a:prstGeom>
        </p:spPr>
      </p:pic>
      <p:pic>
        <p:nvPicPr>
          <p:cNvPr id="5" name="Picture 4" descr="ULPGC.png"/>
          <p:cNvPicPr>
            <a:picLocks noChangeAspect="1"/>
          </p:cNvPicPr>
          <p:nvPr/>
        </p:nvPicPr>
        <p:blipFill>
          <a:blip r:embed="rId4" cstate="print"/>
          <a:stretch>
            <a:fillRect/>
          </a:stretch>
        </p:blipFill>
        <p:spPr>
          <a:xfrm>
            <a:off x="755576" y="404664"/>
            <a:ext cx="1930567" cy="830365"/>
          </a:xfrm>
          <a:prstGeom prst="rect">
            <a:avLst/>
          </a:prstGeom>
        </p:spPr>
      </p:pic>
      <p:sp>
        <p:nvSpPr>
          <p:cNvPr id="6" name="Title 1"/>
          <p:cNvSpPr txBox="1">
            <a:spLocks/>
          </p:cNvSpPr>
          <p:nvPr/>
        </p:nvSpPr>
        <p:spPr>
          <a:xfrm>
            <a:off x="755576" y="3429000"/>
            <a:ext cx="7772400" cy="147002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100" b="1" i="0" u="none" strike="noStrike" kern="1200" cap="none" spc="0" normalizeH="0" baseline="0" noProof="0" dirty="0" smtClean="0">
                <a:ln>
                  <a:noFill/>
                </a:ln>
                <a:solidFill>
                  <a:srgbClr val="002060"/>
                </a:solidFill>
                <a:effectLst/>
                <a:uLnTx/>
                <a:uFillTx/>
                <a:latin typeface="+mj-lt"/>
                <a:ea typeface="+mj-ea"/>
                <a:cs typeface="+mj-cs"/>
              </a:rPr>
              <a:t>Práctica</a:t>
            </a:r>
            <a:r>
              <a:rPr kumimoji="0" lang="es-ES_tradnl" sz="3100" b="1" i="0" u="none" strike="noStrike" kern="1200" cap="none" spc="0" normalizeH="0" noProof="0" dirty="0" smtClean="0">
                <a:ln>
                  <a:noFill/>
                </a:ln>
                <a:solidFill>
                  <a:srgbClr val="002060"/>
                </a:solidFill>
                <a:effectLst/>
                <a:uLnTx/>
                <a:uFillTx/>
                <a:latin typeface="+mj-lt"/>
                <a:ea typeface="+mj-ea"/>
                <a:cs typeface="+mj-cs"/>
              </a:rPr>
              <a:t> 1</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_tradnl" sz="3100" b="1" i="0" u="none" strike="noStrike" kern="1200" cap="none" spc="0" normalizeH="0" baseline="0" noProof="0" dirty="0" smtClean="0">
              <a:ln>
                <a:noFill/>
              </a:ln>
              <a:solidFill>
                <a:srgbClr val="00206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100" b="1" i="0" u="none" strike="noStrike" kern="1200" cap="none" spc="0" normalizeH="0" baseline="0" noProof="0" dirty="0" smtClean="0">
                <a:ln>
                  <a:noFill/>
                </a:ln>
                <a:solidFill>
                  <a:srgbClr val="002060"/>
                </a:solidFill>
                <a:effectLst/>
                <a:uLnTx/>
                <a:uFillTx/>
                <a:latin typeface="+mj-lt"/>
                <a:ea typeface="+mj-ea"/>
                <a:cs typeface="+mj-cs"/>
              </a:rPr>
              <a:t>Análisis gráfico</a:t>
            </a:r>
          </a:p>
        </p:txBody>
      </p:sp>
      <p:sp>
        <p:nvSpPr>
          <p:cNvPr id="7" name="Rectangle 6"/>
          <p:cNvSpPr/>
          <p:nvPr/>
        </p:nvSpPr>
        <p:spPr>
          <a:xfrm>
            <a:off x="755576" y="1484784"/>
            <a:ext cx="1056700" cy="461665"/>
          </a:xfrm>
          <a:prstGeom prst="rect">
            <a:avLst/>
          </a:prstGeom>
        </p:spPr>
        <p:txBody>
          <a:bodyPr wrap="none">
            <a:spAutoFit/>
          </a:bodyPr>
          <a:lstStyle/>
          <a:p>
            <a:r>
              <a:rPr lang="es-ES_tradnl" sz="2400" dirty="0" smtClean="0"/>
              <a:t>GADE</a:t>
            </a:r>
            <a:endParaRPr lang="es-ES_tradnl" sz="2400" dirty="0"/>
          </a:p>
        </p:txBody>
      </p:sp>
      <p:sp>
        <p:nvSpPr>
          <p:cNvPr id="8" name="Rectangle 7"/>
          <p:cNvSpPr/>
          <p:nvPr/>
        </p:nvSpPr>
        <p:spPr>
          <a:xfrm>
            <a:off x="5985585" y="1484784"/>
            <a:ext cx="2206053" cy="461665"/>
          </a:xfrm>
          <a:prstGeom prst="rect">
            <a:avLst/>
          </a:prstGeom>
        </p:spPr>
        <p:txBody>
          <a:bodyPr wrap="none">
            <a:spAutoFit/>
          </a:bodyPr>
          <a:lstStyle/>
          <a:p>
            <a:r>
              <a:rPr lang="es-ES_tradnl" sz="2400" dirty="0" smtClean="0"/>
              <a:t>Curso 2014/15</a:t>
            </a:r>
            <a:endParaRPr lang="es-ES_tradnl" sz="2400" dirty="0"/>
          </a:p>
        </p:txBody>
      </p:sp>
    </p:spTree>
    <p:extLst>
      <p:ext uri="{BB962C8B-B14F-4D97-AF65-F5344CB8AC3E}">
        <p14:creationId xmlns:p14="http://schemas.microsoft.com/office/powerpoint/2010/main" val="4046041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10</a:t>
            </a:fld>
            <a:endParaRPr lang="es-ES" smtClean="0"/>
          </a:p>
        </p:txBody>
      </p:sp>
      <p:sp>
        <p:nvSpPr>
          <p:cNvPr id="3076" name="Rectangle 3"/>
          <p:cNvSpPr>
            <a:spLocks noGrp="1" noChangeArrowheads="1"/>
          </p:cNvSpPr>
          <p:nvPr>
            <p:ph type="body" sz="half" idx="1"/>
          </p:nvPr>
        </p:nvSpPr>
        <p:spPr>
          <a:xfrm>
            <a:off x="858391" y="764704"/>
            <a:ext cx="7715250" cy="5400600"/>
          </a:xfrm>
        </p:spPr>
        <p:txBody>
          <a:bodyPr/>
          <a:lstStyle/>
          <a:p>
            <a:pPr marL="0" indent="0" eaLnBrk="1" hangingPunct="1">
              <a:spcBef>
                <a:spcPts val="2400"/>
              </a:spcBef>
              <a:buSzPct val="80000"/>
              <a:buNone/>
            </a:pPr>
            <a:r>
              <a:rPr lang="es-ES" dirty="0" smtClean="0">
                <a:latin typeface="Calibri" pitchFamily="34" charset="0"/>
              </a:rPr>
              <a:t>Si vemos una calle como esta, lo que pensamos es que esta calle tiene mucha…</a:t>
            </a:r>
          </a:p>
          <a:p>
            <a:pPr marL="0" indent="0" eaLnBrk="1" hangingPunct="1">
              <a:spcBef>
                <a:spcPts val="2400"/>
              </a:spcBef>
              <a:buSzPct val="80000"/>
              <a:buNone/>
            </a:pPr>
            <a:endParaRPr lang="es-ES" dirty="0">
              <a:latin typeface="Calibri" pitchFamily="34" charset="0"/>
            </a:endParaRPr>
          </a:p>
          <a:p>
            <a:pPr marL="0" indent="0" eaLnBrk="1" hangingPunct="1">
              <a:spcBef>
                <a:spcPts val="2400"/>
              </a:spcBef>
              <a:buSzPct val="80000"/>
              <a:buNone/>
            </a:pPr>
            <a:endParaRPr lang="es-ES" dirty="0" smtClean="0">
              <a:latin typeface="Calibri" pitchFamily="34" charset="0"/>
            </a:endParaRPr>
          </a:p>
          <a:p>
            <a:pPr marL="0" indent="0" eaLnBrk="1" hangingPunct="1">
              <a:spcBef>
                <a:spcPts val="2400"/>
              </a:spcBef>
              <a:buSzPct val="80000"/>
              <a:buNone/>
            </a:pPr>
            <a:endParaRPr lang="es-ES" dirty="0">
              <a:latin typeface="Calibri" pitchFamily="34" charset="0"/>
            </a:endParaRPr>
          </a:p>
          <a:p>
            <a:pPr marL="0" indent="0" eaLnBrk="1" hangingPunct="1">
              <a:spcBef>
                <a:spcPts val="2400"/>
              </a:spcBef>
              <a:buSzPct val="80000"/>
              <a:buNone/>
            </a:pPr>
            <a:endParaRPr lang="es-ES" dirty="0" smtClean="0">
              <a:latin typeface="Calibri" pitchFamily="34" charset="0"/>
            </a:endParaRPr>
          </a:p>
          <a:p>
            <a:pPr marL="0" indent="0" eaLnBrk="1" hangingPunct="1">
              <a:spcBef>
                <a:spcPts val="2400"/>
              </a:spcBef>
              <a:buSzPct val="80000"/>
              <a:buNone/>
            </a:pPr>
            <a:r>
              <a:rPr lang="es-ES" b="1" dirty="0" smtClean="0">
                <a:latin typeface="Calibri" pitchFamily="34" charset="0"/>
              </a:rPr>
              <a:t>… PENDIENTE</a:t>
            </a:r>
            <a:r>
              <a:rPr lang="es-ES" dirty="0" smtClean="0">
                <a:latin typeface="Calibri" pitchFamily="34" charset="0"/>
              </a:rPr>
              <a:t>!</a:t>
            </a:r>
          </a:p>
        </p:txBody>
      </p:sp>
      <p:pic>
        <p:nvPicPr>
          <p:cNvPr id="2050" name="Picture 2" descr="C:\Users\JuanLuis\Dropbox\Juan Luis\Mis clases\2013-14\Principios de Microeconomía\Tema 1\san francisco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204864"/>
            <a:ext cx="3744416" cy="28750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JuanLuis\Dropbox\Juan Luis\Mis clases\2013-14\Principios de Microeconomía\Tema 1\san francisco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190216"/>
            <a:ext cx="1935683" cy="290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664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11</a:t>
            </a:fld>
            <a:endParaRPr lang="es-ES" smtClean="0"/>
          </a:p>
        </p:txBody>
      </p:sp>
      <p:sp>
        <p:nvSpPr>
          <p:cNvPr id="3075" name="Rectangle 2"/>
          <p:cNvSpPr>
            <a:spLocks noGrp="1" noChangeArrowheads="1"/>
          </p:cNvSpPr>
          <p:nvPr>
            <p:ph type="title"/>
          </p:nvPr>
        </p:nvSpPr>
        <p:spPr>
          <a:xfrm>
            <a:off x="467544" y="116632"/>
            <a:ext cx="8229600" cy="1143000"/>
          </a:xfrm>
        </p:spPr>
        <p:txBody>
          <a:bodyPr/>
          <a:lstStyle/>
          <a:p>
            <a:pPr eaLnBrk="1" hangingPunct="1"/>
            <a:r>
              <a:rPr lang="es-ES" sz="3600" b="1" dirty="0" smtClean="0">
                <a:solidFill>
                  <a:schemeClr val="accent2"/>
                </a:solidFill>
                <a:latin typeface="Calibri" pitchFamily="34" charset="0"/>
              </a:rPr>
              <a:t>Pendiente</a:t>
            </a:r>
          </a:p>
        </p:txBody>
      </p:sp>
      <p:sp>
        <p:nvSpPr>
          <p:cNvPr id="3076" name="Rectangle 3"/>
          <p:cNvSpPr>
            <a:spLocks noGrp="1" noChangeArrowheads="1"/>
          </p:cNvSpPr>
          <p:nvPr>
            <p:ph type="body" sz="half" idx="1"/>
          </p:nvPr>
        </p:nvSpPr>
        <p:spPr>
          <a:xfrm>
            <a:off x="827584" y="1212032"/>
            <a:ext cx="7715250" cy="5400600"/>
          </a:xfrm>
        </p:spPr>
        <p:txBody>
          <a:bodyPr/>
          <a:lstStyle/>
          <a:p>
            <a:pPr marL="0" indent="0" eaLnBrk="1" hangingPunct="1">
              <a:spcBef>
                <a:spcPts val="2400"/>
              </a:spcBef>
              <a:buSzPct val="80000"/>
              <a:buNone/>
            </a:pPr>
            <a:r>
              <a:rPr lang="es-ES" dirty="0" smtClean="0">
                <a:latin typeface="Calibri" pitchFamily="34" charset="0"/>
              </a:rPr>
              <a:t>Los gráficos también tienen </a:t>
            </a:r>
            <a:r>
              <a:rPr lang="es-ES" b="1" dirty="0" smtClean="0">
                <a:latin typeface="Calibri" pitchFamily="34" charset="0"/>
              </a:rPr>
              <a:t>pendiente</a:t>
            </a:r>
            <a:r>
              <a:rPr lang="es-ES" dirty="0" smtClean="0">
                <a:latin typeface="Calibri" pitchFamily="34" charset="0"/>
              </a:rPr>
              <a:t>.</a:t>
            </a:r>
          </a:p>
          <a:p>
            <a:pPr marL="0" indent="0" eaLnBrk="1" hangingPunct="1">
              <a:spcBef>
                <a:spcPts val="2400"/>
              </a:spcBef>
              <a:buSzPct val="80000"/>
              <a:buNone/>
            </a:pPr>
            <a:r>
              <a:rPr lang="es-ES" dirty="0" smtClean="0">
                <a:latin typeface="Calibri" pitchFamily="34" charset="0"/>
              </a:rPr>
              <a:t>La pendiente indica la sensibilidad de la variable </a:t>
            </a:r>
            <a:r>
              <a:rPr lang="es-ES" b="1" i="1" dirty="0" smtClean="0">
                <a:latin typeface="Calibri" pitchFamily="34" charset="0"/>
              </a:rPr>
              <a:t>y</a:t>
            </a:r>
            <a:r>
              <a:rPr lang="es-ES" dirty="0" smtClean="0">
                <a:latin typeface="Calibri" pitchFamily="34" charset="0"/>
              </a:rPr>
              <a:t> ante los cambios de la variable </a:t>
            </a:r>
            <a:r>
              <a:rPr lang="es-ES" b="1" i="1" dirty="0" smtClean="0">
                <a:latin typeface="Calibri" pitchFamily="34" charset="0"/>
              </a:rPr>
              <a:t>x</a:t>
            </a:r>
            <a:r>
              <a:rPr lang="es-ES" dirty="0" smtClean="0">
                <a:latin typeface="Calibri" pitchFamily="34" charset="0"/>
              </a:rPr>
              <a:t>.</a:t>
            </a:r>
          </a:p>
          <a:p>
            <a:pPr marL="0" indent="0" eaLnBrk="1" hangingPunct="1">
              <a:spcBef>
                <a:spcPts val="2400"/>
              </a:spcBef>
              <a:buSzPct val="80000"/>
              <a:buNone/>
            </a:pPr>
            <a:endParaRPr lang="es-ES" dirty="0">
              <a:latin typeface="Calibri" pitchFamily="34" charset="0"/>
            </a:endParaRPr>
          </a:p>
          <a:p>
            <a:pPr marL="0" indent="0" eaLnBrk="1" hangingPunct="1">
              <a:spcBef>
                <a:spcPts val="2400"/>
              </a:spcBef>
              <a:buSzPct val="80000"/>
              <a:buNone/>
            </a:pPr>
            <a:endParaRPr lang="es-ES" dirty="0" smtClean="0">
              <a:latin typeface="Calibri" pitchFamily="34" charset="0"/>
            </a:endParaRPr>
          </a:p>
          <a:p>
            <a:pPr marL="0" indent="0" eaLnBrk="1" hangingPunct="1">
              <a:spcBef>
                <a:spcPts val="2400"/>
              </a:spcBef>
              <a:buSzPct val="80000"/>
              <a:buNone/>
            </a:pPr>
            <a:endParaRPr lang="es-ES" dirty="0">
              <a:latin typeface="Calibri" pitchFamily="34" charset="0"/>
            </a:endParaRPr>
          </a:p>
          <a:p>
            <a:pPr marL="0" indent="0" eaLnBrk="1" hangingPunct="1">
              <a:spcBef>
                <a:spcPts val="2400"/>
              </a:spcBef>
              <a:buSzPct val="80000"/>
              <a:buNone/>
            </a:pPr>
            <a:r>
              <a:rPr lang="es-ES" dirty="0" smtClean="0">
                <a:latin typeface="Calibri" pitchFamily="34" charset="0"/>
              </a:rPr>
              <a:t>¿Cuál es la pendiente en nuestro ejemplo de refrescos?</a:t>
            </a:r>
          </a:p>
          <a:p>
            <a:pPr marL="0" indent="0" eaLnBrk="1" hangingPunct="1">
              <a:spcBef>
                <a:spcPts val="2400"/>
              </a:spcBef>
              <a:buSzPct val="80000"/>
              <a:buNone/>
            </a:pPr>
            <a:endParaRPr lang="es-ES" dirty="0" smtClean="0">
              <a:latin typeface="Calibri" pitchFamily="34" charset="0"/>
            </a:endParaRPr>
          </a:p>
        </p:txBody>
      </p:sp>
      <mc:AlternateContent xmlns:mc="http://schemas.openxmlformats.org/markup-compatibility/2006" xmlns:a14="http://schemas.microsoft.com/office/drawing/2010/main">
        <mc:Choice Requires="a14">
          <p:sp>
            <p:nvSpPr>
              <p:cNvPr id="2" name="1 CuadroTexto"/>
              <p:cNvSpPr txBox="1"/>
              <p:nvPr/>
            </p:nvSpPr>
            <p:spPr>
              <a:xfrm>
                <a:off x="890206" y="3717032"/>
                <a:ext cx="6696744" cy="10297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s-ES" sz="3200" b="1" i="0" smtClean="0">
                          <a:latin typeface="Cambria Math"/>
                        </a:rPr>
                        <m:t>Pendiente</m:t>
                      </m:r>
                      <m:r>
                        <a:rPr lang="es-ES" sz="3200" b="0" i="1" smtClean="0">
                          <a:latin typeface="Cambria Math"/>
                        </a:rPr>
                        <m:t>=</m:t>
                      </m:r>
                      <m:f>
                        <m:fPr>
                          <m:ctrlPr>
                            <a:rPr lang="es-ES" sz="3200" b="0" i="1" smtClean="0">
                              <a:latin typeface="Cambria Math"/>
                            </a:rPr>
                          </m:ctrlPr>
                        </m:fPr>
                        <m:num>
                          <m:r>
                            <m:rPr>
                              <m:nor/>
                            </m:rPr>
                            <a:rPr lang="es-ES" sz="3200" b="0" i="0" smtClean="0">
                              <a:latin typeface="Cambria Math"/>
                            </a:rPr>
                            <m:t>Variaci</m:t>
                          </m:r>
                          <m:r>
                            <m:rPr>
                              <m:nor/>
                            </m:rPr>
                            <a:rPr lang="es-ES" sz="3200" b="0" i="0" smtClean="0">
                              <a:latin typeface="Cambria Math"/>
                            </a:rPr>
                            <m:t>ó</m:t>
                          </m:r>
                          <m:r>
                            <m:rPr>
                              <m:nor/>
                            </m:rPr>
                            <a:rPr lang="es-ES" sz="3200" b="0" i="0" smtClean="0">
                              <a:latin typeface="Cambria Math"/>
                            </a:rPr>
                            <m:t>n</m:t>
                          </m:r>
                          <m:r>
                            <m:rPr>
                              <m:nor/>
                            </m:rPr>
                            <a:rPr lang="es-ES" sz="3200" b="0" i="0" smtClean="0">
                              <a:latin typeface="Cambria Math"/>
                            </a:rPr>
                            <m:t> </m:t>
                          </m:r>
                          <m:r>
                            <m:rPr>
                              <m:nor/>
                            </m:rPr>
                            <a:rPr lang="es-ES" sz="3200" b="0" i="0" smtClean="0">
                              <a:latin typeface="Cambria Math"/>
                            </a:rPr>
                            <m:t>de</m:t>
                          </m:r>
                          <m:r>
                            <a:rPr lang="es-ES" sz="3200" b="0" i="1" smtClean="0">
                              <a:latin typeface="Cambria Math"/>
                            </a:rPr>
                            <m:t> </m:t>
                          </m:r>
                          <m:r>
                            <a:rPr lang="es-ES" sz="3200" b="0" i="1" smtClean="0">
                              <a:latin typeface="Cambria Math"/>
                            </a:rPr>
                            <m:t>𝑦</m:t>
                          </m:r>
                        </m:num>
                        <m:den>
                          <m:r>
                            <m:rPr>
                              <m:nor/>
                            </m:rPr>
                            <a:rPr lang="es-ES" sz="3200" b="0" i="0" smtClean="0">
                              <a:latin typeface="Cambria Math"/>
                            </a:rPr>
                            <m:t>Variaci</m:t>
                          </m:r>
                          <m:r>
                            <m:rPr>
                              <m:nor/>
                            </m:rPr>
                            <a:rPr lang="es-ES" sz="3200" b="0" i="0" smtClean="0">
                              <a:latin typeface="Cambria Math"/>
                            </a:rPr>
                            <m:t>ó</m:t>
                          </m:r>
                          <m:r>
                            <m:rPr>
                              <m:nor/>
                            </m:rPr>
                            <a:rPr lang="es-ES" sz="3200" b="0" i="0" smtClean="0">
                              <a:latin typeface="Cambria Math"/>
                            </a:rPr>
                            <m:t>n</m:t>
                          </m:r>
                          <m:r>
                            <m:rPr>
                              <m:nor/>
                            </m:rPr>
                            <a:rPr lang="es-ES" sz="3200" b="0" i="0" smtClean="0">
                              <a:latin typeface="Cambria Math"/>
                            </a:rPr>
                            <m:t> </m:t>
                          </m:r>
                          <m:r>
                            <m:rPr>
                              <m:nor/>
                            </m:rPr>
                            <a:rPr lang="es-ES" sz="3200" b="0" i="0" smtClean="0">
                              <a:latin typeface="Cambria Math"/>
                            </a:rPr>
                            <m:t>de</m:t>
                          </m:r>
                          <m:r>
                            <a:rPr lang="es-ES" sz="3200" b="0" i="1" smtClean="0">
                              <a:latin typeface="Cambria Math"/>
                            </a:rPr>
                            <m:t> </m:t>
                          </m:r>
                          <m:r>
                            <a:rPr lang="es-ES" sz="3200" b="0" i="1" smtClean="0">
                              <a:latin typeface="Cambria Math"/>
                            </a:rPr>
                            <m:t>𝑥</m:t>
                          </m:r>
                        </m:den>
                      </m:f>
                      <m:r>
                        <a:rPr lang="es-ES" sz="3200" b="0" i="1" smtClean="0">
                          <a:latin typeface="Cambria Math"/>
                        </a:rPr>
                        <m:t>=</m:t>
                      </m:r>
                      <m:f>
                        <m:fPr>
                          <m:ctrlPr>
                            <a:rPr lang="es-ES" sz="3200" i="1">
                              <a:latin typeface="Cambria Math"/>
                            </a:rPr>
                          </m:ctrlPr>
                        </m:fPr>
                        <m:num>
                          <m:r>
                            <m:rPr>
                              <m:sty m:val="p"/>
                            </m:rPr>
                            <a:rPr lang="el-GR" sz="3200">
                              <a:latin typeface="Cambria Math"/>
                            </a:rPr>
                            <m:t>Δ</m:t>
                          </m:r>
                          <m:r>
                            <a:rPr lang="es-ES" sz="3200" i="1">
                              <a:latin typeface="Cambria Math"/>
                            </a:rPr>
                            <m:t>𝑦</m:t>
                          </m:r>
                        </m:num>
                        <m:den>
                          <m:r>
                            <m:rPr>
                              <m:sty m:val="p"/>
                            </m:rPr>
                            <a:rPr lang="el-GR" sz="3200">
                              <a:latin typeface="Cambria Math"/>
                            </a:rPr>
                            <m:t>Δ</m:t>
                          </m:r>
                          <m:r>
                            <a:rPr lang="es-ES" sz="3200" i="1">
                              <a:latin typeface="Cambria Math"/>
                            </a:rPr>
                            <m:t>𝑥</m:t>
                          </m:r>
                        </m:den>
                      </m:f>
                    </m:oMath>
                  </m:oMathPara>
                </a14:m>
                <a:endParaRPr lang="es-ES" sz="3200" dirty="0"/>
              </a:p>
            </p:txBody>
          </p:sp>
        </mc:Choice>
        <mc:Fallback xmlns="">
          <p:sp>
            <p:nvSpPr>
              <p:cNvPr id="2" name="1 CuadroTexto"/>
              <p:cNvSpPr txBox="1">
                <a:spLocks noRot="1" noChangeAspect="1" noMove="1" noResize="1" noEditPoints="1" noAdjustHandles="1" noChangeArrowheads="1" noChangeShapeType="1" noTextEdit="1"/>
              </p:cNvSpPr>
              <p:nvPr/>
            </p:nvSpPr>
            <p:spPr>
              <a:xfrm>
                <a:off x="890206" y="3717032"/>
                <a:ext cx="6696744" cy="1029705"/>
              </a:xfrm>
              <a:prstGeom prst="rect">
                <a:avLst/>
              </a:prstGeom>
              <a:blipFill rotWithShape="1">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014664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12</a:t>
            </a:fld>
            <a:endParaRPr lang="es-ES" smtClean="0"/>
          </a:p>
        </p:txBody>
      </p:sp>
      <p:sp>
        <p:nvSpPr>
          <p:cNvPr id="3075" name="Rectangle 2"/>
          <p:cNvSpPr>
            <a:spLocks noGrp="1" noChangeArrowheads="1"/>
          </p:cNvSpPr>
          <p:nvPr>
            <p:ph type="title"/>
          </p:nvPr>
        </p:nvSpPr>
        <p:spPr>
          <a:xfrm>
            <a:off x="467544" y="116632"/>
            <a:ext cx="8229600" cy="1143000"/>
          </a:xfrm>
        </p:spPr>
        <p:txBody>
          <a:bodyPr/>
          <a:lstStyle/>
          <a:p>
            <a:pPr eaLnBrk="1" hangingPunct="1"/>
            <a:r>
              <a:rPr lang="es-ES" sz="3600" b="1" dirty="0" smtClean="0">
                <a:solidFill>
                  <a:schemeClr val="accent2"/>
                </a:solidFill>
                <a:latin typeface="Calibri" pitchFamily="34" charset="0"/>
              </a:rPr>
              <a:t>Ejercicio de pendiente</a:t>
            </a:r>
          </a:p>
        </p:txBody>
      </p:sp>
      <p:sp>
        <p:nvSpPr>
          <p:cNvPr id="3076" name="Rectangle 3"/>
          <p:cNvSpPr>
            <a:spLocks noGrp="1" noChangeArrowheads="1"/>
          </p:cNvSpPr>
          <p:nvPr>
            <p:ph type="body" sz="half" idx="1"/>
          </p:nvPr>
        </p:nvSpPr>
        <p:spPr>
          <a:xfrm>
            <a:off x="827584" y="1212032"/>
            <a:ext cx="7715250" cy="5400600"/>
          </a:xfrm>
        </p:spPr>
        <p:txBody>
          <a:bodyPr/>
          <a:lstStyle/>
          <a:p>
            <a:pPr marL="0" indent="0" eaLnBrk="1" hangingPunct="1">
              <a:spcBef>
                <a:spcPts val="2400"/>
              </a:spcBef>
              <a:buSzPct val="80000"/>
              <a:buNone/>
            </a:pPr>
            <a:r>
              <a:rPr lang="es-ES" dirty="0" smtClean="0">
                <a:latin typeface="Calibri" pitchFamily="34" charset="0"/>
              </a:rPr>
              <a:t>2 ejercicios para el cálculo de la pendiente. Calcule la pendiente entre A y B y la pendiente entre C y D:</a:t>
            </a:r>
          </a:p>
        </p:txBody>
      </p:sp>
      <p:graphicFrame>
        <p:nvGraphicFramePr>
          <p:cNvPr id="6" name="5 Tabla"/>
          <p:cNvGraphicFramePr>
            <a:graphicFrameLocks noGrp="1"/>
          </p:cNvGraphicFramePr>
          <p:nvPr>
            <p:extLst>
              <p:ext uri="{D42A27DB-BD31-4B8C-83A1-F6EECF244321}">
                <p14:modId xmlns:p14="http://schemas.microsoft.com/office/powerpoint/2010/main" val="3906627396"/>
              </p:ext>
            </p:extLst>
          </p:nvPr>
        </p:nvGraphicFramePr>
        <p:xfrm>
          <a:off x="1475656" y="306896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s-ES" dirty="0" smtClean="0">
                          <a:solidFill>
                            <a:schemeClr val="tx1"/>
                          </a:solidFill>
                        </a:rPr>
                        <a:t>y</a:t>
                      </a:r>
                      <a:endParaRPr lang="es-ES" dirty="0">
                        <a:solidFill>
                          <a:schemeClr val="tx1"/>
                        </a:solidFill>
                      </a:endParaRPr>
                    </a:p>
                  </a:txBody>
                  <a:tcPr/>
                </a:tc>
                <a:tc>
                  <a:txBody>
                    <a:bodyPr/>
                    <a:lstStyle/>
                    <a:p>
                      <a:pPr algn="ctr"/>
                      <a:r>
                        <a:rPr lang="es-ES" dirty="0" smtClean="0">
                          <a:solidFill>
                            <a:schemeClr val="tx1"/>
                          </a:solidFill>
                        </a:rPr>
                        <a:t>x</a:t>
                      </a:r>
                      <a:endParaRPr lang="es-ES" dirty="0">
                        <a:solidFill>
                          <a:schemeClr val="tx1"/>
                        </a:solidFill>
                      </a:endParaRPr>
                    </a:p>
                  </a:txBody>
                  <a:tcPr/>
                </a:tc>
                <a:tc>
                  <a:txBody>
                    <a:bodyPr/>
                    <a:lstStyle/>
                    <a:p>
                      <a:pPr algn="ctr"/>
                      <a:r>
                        <a:rPr lang="es-ES" dirty="0" smtClean="0">
                          <a:solidFill>
                            <a:schemeClr val="tx1"/>
                          </a:solidFill>
                        </a:rPr>
                        <a:t>Punto</a:t>
                      </a:r>
                      <a:endParaRPr lang="es-ES" dirty="0">
                        <a:solidFill>
                          <a:schemeClr val="tx1"/>
                        </a:solidFill>
                      </a:endParaRPr>
                    </a:p>
                  </a:txBody>
                  <a:tcPr/>
                </a:tc>
              </a:tr>
              <a:tr h="370840">
                <a:tc>
                  <a:txBody>
                    <a:bodyPr/>
                    <a:lstStyle/>
                    <a:p>
                      <a:pPr algn="ctr"/>
                      <a:r>
                        <a:rPr lang="es-ES" dirty="0" smtClean="0"/>
                        <a:t>25</a:t>
                      </a:r>
                      <a:endParaRPr lang="es-ES" dirty="0"/>
                    </a:p>
                  </a:txBody>
                  <a:tcPr/>
                </a:tc>
                <a:tc>
                  <a:txBody>
                    <a:bodyPr/>
                    <a:lstStyle/>
                    <a:p>
                      <a:pPr algn="ctr"/>
                      <a:r>
                        <a:rPr lang="es-ES" dirty="0" smtClean="0"/>
                        <a:t>10</a:t>
                      </a:r>
                      <a:endParaRPr lang="es-ES" dirty="0"/>
                    </a:p>
                  </a:txBody>
                  <a:tcPr/>
                </a:tc>
                <a:tc>
                  <a:txBody>
                    <a:bodyPr/>
                    <a:lstStyle/>
                    <a:p>
                      <a:pPr algn="ctr"/>
                      <a:r>
                        <a:rPr lang="es-ES" dirty="0" smtClean="0"/>
                        <a:t>A</a:t>
                      </a:r>
                      <a:endParaRPr lang="es-ES" dirty="0"/>
                    </a:p>
                  </a:txBody>
                  <a:tcPr/>
                </a:tc>
              </a:tr>
              <a:tr h="370840">
                <a:tc>
                  <a:txBody>
                    <a:bodyPr/>
                    <a:lstStyle/>
                    <a:p>
                      <a:pPr algn="ctr"/>
                      <a:r>
                        <a:rPr lang="es-ES" dirty="0" smtClean="0"/>
                        <a:t>20</a:t>
                      </a:r>
                      <a:endParaRPr lang="es-ES" dirty="0"/>
                    </a:p>
                  </a:txBody>
                  <a:tcPr/>
                </a:tc>
                <a:tc>
                  <a:txBody>
                    <a:bodyPr/>
                    <a:lstStyle/>
                    <a:p>
                      <a:pPr algn="ctr"/>
                      <a:r>
                        <a:rPr lang="es-ES" dirty="0" smtClean="0"/>
                        <a:t>20</a:t>
                      </a:r>
                      <a:endParaRPr lang="es-ES" dirty="0"/>
                    </a:p>
                  </a:txBody>
                  <a:tcPr/>
                </a:tc>
                <a:tc>
                  <a:txBody>
                    <a:bodyPr/>
                    <a:lstStyle/>
                    <a:p>
                      <a:pPr algn="ctr"/>
                      <a:r>
                        <a:rPr lang="es-ES" dirty="0" smtClean="0"/>
                        <a:t>B</a:t>
                      </a:r>
                      <a:endParaRPr lang="es-ES" dirty="0"/>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314065759"/>
              </p:ext>
            </p:extLst>
          </p:nvPr>
        </p:nvGraphicFramePr>
        <p:xfrm>
          <a:off x="1475656" y="4725144"/>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s-ES" dirty="0" smtClean="0">
                          <a:solidFill>
                            <a:schemeClr val="tx1"/>
                          </a:solidFill>
                        </a:rPr>
                        <a:t>y</a:t>
                      </a:r>
                      <a:endParaRPr lang="es-ES" dirty="0">
                        <a:solidFill>
                          <a:schemeClr val="tx1"/>
                        </a:solidFill>
                      </a:endParaRPr>
                    </a:p>
                  </a:txBody>
                  <a:tcPr/>
                </a:tc>
                <a:tc>
                  <a:txBody>
                    <a:bodyPr/>
                    <a:lstStyle/>
                    <a:p>
                      <a:pPr algn="ctr"/>
                      <a:r>
                        <a:rPr lang="es-ES" dirty="0" smtClean="0">
                          <a:solidFill>
                            <a:schemeClr val="tx1"/>
                          </a:solidFill>
                        </a:rPr>
                        <a:t>x</a:t>
                      </a:r>
                      <a:endParaRPr lang="es-ES" dirty="0">
                        <a:solidFill>
                          <a:schemeClr val="tx1"/>
                        </a:solidFill>
                      </a:endParaRPr>
                    </a:p>
                  </a:txBody>
                  <a:tcPr/>
                </a:tc>
                <a:tc>
                  <a:txBody>
                    <a:bodyPr/>
                    <a:lstStyle/>
                    <a:p>
                      <a:pPr algn="ctr"/>
                      <a:r>
                        <a:rPr lang="es-ES" dirty="0" smtClean="0">
                          <a:solidFill>
                            <a:schemeClr val="tx1"/>
                          </a:solidFill>
                        </a:rPr>
                        <a:t>Punto</a:t>
                      </a:r>
                      <a:endParaRPr lang="es-ES" dirty="0">
                        <a:solidFill>
                          <a:schemeClr val="tx1"/>
                        </a:solidFill>
                      </a:endParaRPr>
                    </a:p>
                  </a:txBody>
                  <a:tcPr/>
                </a:tc>
              </a:tr>
              <a:tr h="370840">
                <a:tc>
                  <a:txBody>
                    <a:bodyPr/>
                    <a:lstStyle/>
                    <a:p>
                      <a:pPr algn="ctr"/>
                      <a:r>
                        <a:rPr lang="es-ES" dirty="0" smtClean="0"/>
                        <a:t>10</a:t>
                      </a:r>
                      <a:endParaRPr lang="es-ES" dirty="0"/>
                    </a:p>
                  </a:txBody>
                  <a:tcPr/>
                </a:tc>
                <a:tc>
                  <a:txBody>
                    <a:bodyPr/>
                    <a:lstStyle/>
                    <a:p>
                      <a:pPr algn="ctr"/>
                      <a:r>
                        <a:rPr lang="es-ES" dirty="0" smtClean="0"/>
                        <a:t>2</a:t>
                      </a:r>
                      <a:endParaRPr lang="es-ES" dirty="0"/>
                    </a:p>
                  </a:txBody>
                  <a:tcPr/>
                </a:tc>
                <a:tc>
                  <a:txBody>
                    <a:bodyPr/>
                    <a:lstStyle/>
                    <a:p>
                      <a:pPr algn="ctr"/>
                      <a:r>
                        <a:rPr lang="es-ES" dirty="0" smtClean="0"/>
                        <a:t>A</a:t>
                      </a:r>
                      <a:endParaRPr lang="es-ES" dirty="0"/>
                    </a:p>
                  </a:txBody>
                  <a:tcPr/>
                </a:tc>
              </a:tr>
              <a:tr h="370840">
                <a:tc>
                  <a:txBody>
                    <a:bodyPr/>
                    <a:lstStyle/>
                    <a:p>
                      <a:pPr algn="ctr"/>
                      <a:r>
                        <a:rPr lang="es-ES" dirty="0" smtClean="0"/>
                        <a:t>20</a:t>
                      </a:r>
                      <a:endParaRPr lang="es-ES" dirty="0"/>
                    </a:p>
                  </a:txBody>
                  <a:tcPr/>
                </a:tc>
                <a:tc>
                  <a:txBody>
                    <a:bodyPr/>
                    <a:lstStyle/>
                    <a:p>
                      <a:pPr algn="ctr"/>
                      <a:r>
                        <a:rPr lang="es-ES" dirty="0" smtClean="0"/>
                        <a:t>4</a:t>
                      </a:r>
                      <a:endParaRPr lang="es-ES" dirty="0"/>
                    </a:p>
                  </a:txBody>
                  <a:tcPr/>
                </a:tc>
                <a:tc>
                  <a:txBody>
                    <a:bodyPr/>
                    <a:lstStyle/>
                    <a:p>
                      <a:pPr algn="ctr"/>
                      <a:r>
                        <a:rPr lang="es-ES" dirty="0" smtClean="0"/>
                        <a:t>B</a:t>
                      </a:r>
                      <a:endParaRPr lang="es-ES" dirty="0"/>
                    </a:p>
                  </a:txBody>
                  <a:tcPr/>
                </a:tc>
              </a:tr>
              <a:tr h="370840">
                <a:tc>
                  <a:txBody>
                    <a:bodyPr/>
                    <a:lstStyle/>
                    <a:p>
                      <a:pPr algn="ctr"/>
                      <a:r>
                        <a:rPr lang="es-ES" dirty="0" smtClean="0"/>
                        <a:t>30</a:t>
                      </a:r>
                      <a:endParaRPr lang="es-ES" dirty="0"/>
                    </a:p>
                  </a:txBody>
                  <a:tcPr/>
                </a:tc>
                <a:tc>
                  <a:txBody>
                    <a:bodyPr/>
                    <a:lstStyle/>
                    <a:p>
                      <a:pPr algn="ctr"/>
                      <a:r>
                        <a:rPr lang="es-ES" dirty="0" smtClean="0"/>
                        <a:t>6</a:t>
                      </a:r>
                      <a:endParaRPr lang="es-ES" dirty="0"/>
                    </a:p>
                  </a:txBody>
                  <a:tcPr/>
                </a:tc>
                <a:tc>
                  <a:txBody>
                    <a:bodyPr/>
                    <a:lstStyle/>
                    <a:p>
                      <a:pPr algn="ctr"/>
                      <a:r>
                        <a:rPr lang="es-ES" dirty="0" smtClean="0"/>
                        <a:t>C</a:t>
                      </a:r>
                      <a:endParaRPr lang="es-ES" dirty="0"/>
                    </a:p>
                  </a:txBody>
                  <a:tcPr/>
                </a:tc>
              </a:tr>
              <a:tr h="370840">
                <a:tc>
                  <a:txBody>
                    <a:bodyPr/>
                    <a:lstStyle/>
                    <a:p>
                      <a:pPr algn="ctr"/>
                      <a:r>
                        <a:rPr lang="es-ES" dirty="0" smtClean="0"/>
                        <a:t>50</a:t>
                      </a:r>
                      <a:endParaRPr lang="es-ES" dirty="0"/>
                    </a:p>
                  </a:txBody>
                  <a:tcPr/>
                </a:tc>
                <a:tc>
                  <a:txBody>
                    <a:bodyPr/>
                    <a:lstStyle/>
                    <a:p>
                      <a:pPr algn="ctr"/>
                      <a:r>
                        <a:rPr lang="es-ES" dirty="0" smtClean="0"/>
                        <a:t>10</a:t>
                      </a:r>
                      <a:endParaRPr lang="es-ES" dirty="0"/>
                    </a:p>
                  </a:txBody>
                  <a:tcPr/>
                </a:tc>
                <a:tc>
                  <a:txBody>
                    <a:bodyPr/>
                    <a:lstStyle/>
                    <a:p>
                      <a:pPr algn="ctr"/>
                      <a:r>
                        <a:rPr lang="es-ES" dirty="0" smtClean="0"/>
                        <a:t>D</a:t>
                      </a:r>
                      <a:endParaRPr lang="es-ES" dirty="0"/>
                    </a:p>
                  </a:txBody>
                  <a:tcPr/>
                </a:tc>
              </a:tr>
            </a:tbl>
          </a:graphicData>
        </a:graphic>
      </p:graphicFrame>
    </p:spTree>
    <p:extLst>
      <p:ext uri="{BB962C8B-B14F-4D97-AF65-F5344CB8AC3E}">
        <p14:creationId xmlns:p14="http://schemas.microsoft.com/office/powerpoint/2010/main" val="3459110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1E9F9590-AC0B-499F-8141-818E08AD23D2}" type="slidenum">
              <a:rPr lang="es-ES" smtClean="0"/>
              <a:pPr>
                <a:defRPr/>
              </a:pPr>
              <a:t>13</a:t>
            </a:fld>
            <a:endParaRPr lang="es-ES"/>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721"/>
            <a:ext cx="9252520" cy="6723415"/>
          </a:xfrm>
          <a:prstGeom prst="rect">
            <a:avLst/>
          </a:prstGeom>
        </p:spPr>
      </p:pic>
    </p:spTree>
    <p:extLst>
      <p:ext uri="{BB962C8B-B14F-4D97-AF65-F5344CB8AC3E}">
        <p14:creationId xmlns:p14="http://schemas.microsoft.com/office/powerpoint/2010/main" val="1353778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14</a:t>
            </a:fld>
            <a:endParaRPr lang="es-ES" smtClean="0"/>
          </a:p>
        </p:txBody>
      </p:sp>
      <p:sp>
        <p:nvSpPr>
          <p:cNvPr id="3075" name="Rectangle 2"/>
          <p:cNvSpPr>
            <a:spLocks noGrp="1" noChangeArrowheads="1"/>
          </p:cNvSpPr>
          <p:nvPr>
            <p:ph type="title"/>
          </p:nvPr>
        </p:nvSpPr>
        <p:spPr>
          <a:xfrm>
            <a:off x="467544" y="116632"/>
            <a:ext cx="8229600" cy="1143000"/>
          </a:xfrm>
        </p:spPr>
        <p:txBody>
          <a:bodyPr/>
          <a:lstStyle/>
          <a:p>
            <a:pPr eaLnBrk="1" hangingPunct="1"/>
            <a:r>
              <a:rPr lang="es-ES" sz="3600" b="1" dirty="0" smtClean="0">
                <a:solidFill>
                  <a:schemeClr val="accent2"/>
                </a:solidFill>
                <a:latin typeface="Calibri" pitchFamily="34" charset="0"/>
              </a:rPr>
              <a:t>Pendiente</a:t>
            </a:r>
          </a:p>
        </p:txBody>
      </p:sp>
      <p:sp>
        <p:nvSpPr>
          <p:cNvPr id="3076" name="Rectangle 3"/>
          <p:cNvSpPr>
            <a:spLocks noGrp="1" noChangeArrowheads="1"/>
          </p:cNvSpPr>
          <p:nvPr>
            <p:ph type="body" sz="half" idx="1"/>
          </p:nvPr>
        </p:nvSpPr>
        <p:spPr>
          <a:xfrm>
            <a:off x="827584" y="1212032"/>
            <a:ext cx="7715250" cy="5400600"/>
          </a:xfrm>
        </p:spPr>
        <p:txBody>
          <a:bodyPr/>
          <a:lstStyle/>
          <a:p>
            <a:pPr marL="0" indent="0" eaLnBrk="1" hangingPunct="1">
              <a:spcBef>
                <a:spcPts val="2400"/>
              </a:spcBef>
              <a:buSzPct val="80000"/>
              <a:buNone/>
            </a:pPr>
            <a:r>
              <a:rPr lang="es-ES" dirty="0" smtClean="0">
                <a:latin typeface="Calibri" pitchFamily="34" charset="0"/>
              </a:rPr>
              <a:t>¿Cuál es la pendiente de una línea horizontal?</a:t>
            </a:r>
          </a:p>
          <a:p>
            <a:pPr marL="0" indent="0" eaLnBrk="1" hangingPunct="1">
              <a:spcBef>
                <a:spcPts val="2400"/>
              </a:spcBef>
              <a:buSzPct val="80000"/>
              <a:buNone/>
            </a:pPr>
            <a:r>
              <a:rPr lang="es-ES" dirty="0" smtClean="0">
                <a:latin typeface="Calibri" pitchFamily="34" charset="0"/>
              </a:rPr>
              <a:t>0. Significa que estas variables no tienen ningún tipo de relación.</a:t>
            </a:r>
          </a:p>
          <a:p>
            <a:pPr marL="0" indent="0" eaLnBrk="1" hangingPunct="1">
              <a:spcBef>
                <a:spcPts val="2400"/>
              </a:spcBef>
              <a:buSzPct val="80000"/>
              <a:buNone/>
            </a:pPr>
            <a:r>
              <a:rPr lang="es-ES" dirty="0" smtClean="0">
                <a:latin typeface="Calibri" pitchFamily="34" charset="0"/>
              </a:rPr>
              <a:t>¿</a:t>
            </a:r>
            <a:r>
              <a:rPr lang="es-ES" dirty="0">
                <a:latin typeface="Calibri" pitchFamily="34" charset="0"/>
              </a:rPr>
              <a:t>Cuál es la pendiente de una línea </a:t>
            </a:r>
            <a:r>
              <a:rPr lang="es-ES" dirty="0" smtClean="0">
                <a:latin typeface="Calibri" pitchFamily="34" charset="0"/>
              </a:rPr>
              <a:t>vertical</a:t>
            </a:r>
            <a:r>
              <a:rPr lang="es-ES" dirty="0">
                <a:latin typeface="Calibri" pitchFamily="34" charset="0"/>
              </a:rPr>
              <a:t>?</a:t>
            </a:r>
          </a:p>
          <a:p>
            <a:pPr marL="0" indent="0" eaLnBrk="1" hangingPunct="1">
              <a:spcBef>
                <a:spcPts val="2400"/>
              </a:spcBef>
              <a:buSzPct val="80000"/>
              <a:buNone/>
            </a:pPr>
            <a:r>
              <a:rPr lang="es-ES" dirty="0" smtClean="0">
                <a:latin typeface="Calibri" pitchFamily="34" charset="0"/>
              </a:rPr>
              <a:t>Infinito.</a:t>
            </a:r>
          </a:p>
        </p:txBody>
      </p:sp>
    </p:spTree>
    <p:extLst>
      <p:ext uri="{BB962C8B-B14F-4D97-AF65-F5344CB8AC3E}">
        <p14:creationId xmlns:p14="http://schemas.microsoft.com/office/powerpoint/2010/main" val="3477307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15</a:t>
            </a:fld>
            <a:endParaRPr lang="es-ES" smtClean="0"/>
          </a:p>
        </p:txBody>
      </p:sp>
      <p:sp>
        <p:nvSpPr>
          <p:cNvPr id="3075" name="Rectangle 2"/>
          <p:cNvSpPr>
            <a:spLocks noGrp="1" noChangeArrowheads="1"/>
          </p:cNvSpPr>
          <p:nvPr>
            <p:ph type="title"/>
          </p:nvPr>
        </p:nvSpPr>
        <p:spPr>
          <a:xfrm>
            <a:off x="467544" y="116632"/>
            <a:ext cx="8229600" cy="1143000"/>
          </a:xfrm>
        </p:spPr>
        <p:txBody>
          <a:bodyPr/>
          <a:lstStyle/>
          <a:p>
            <a:pPr eaLnBrk="1" hangingPunct="1"/>
            <a:r>
              <a:rPr lang="es-ES" sz="3600" b="1" dirty="0" smtClean="0">
                <a:solidFill>
                  <a:schemeClr val="accent2"/>
                </a:solidFill>
                <a:latin typeface="Calibri" pitchFamily="34" charset="0"/>
              </a:rPr>
              <a:t>Intensidad de la relación entre variables</a:t>
            </a:r>
          </a:p>
        </p:txBody>
      </p:sp>
      <p:sp>
        <p:nvSpPr>
          <p:cNvPr id="3076" name="Rectangle 3"/>
          <p:cNvSpPr>
            <a:spLocks noGrp="1" noChangeArrowheads="1"/>
          </p:cNvSpPr>
          <p:nvPr>
            <p:ph type="body" sz="half" idx="1"/>
          </p:nvPr>
        </p:nvSpPr>
        <p:spPr>
          <a:xfrm>
            <a:off x="827584" y="1212032"/>
            <a:ext cx="7715250" cy="5400600"/>
          </a:xfrm>
        </p:spPr>
        <p:txBody>
          <a:bodyPr/>
          <a:lstStyle/>
          <a:p>
            <a:pPr marL="0" indent="0" eaLnBrk="1" hangingPunct="1">
              <a:spcBef>
                <a:spcPts val="2400"/>
              </a:spcBef>
              <a:buSzPct val="80000"/>
              <a:buNone/>
            </a:pPr>
            <a:r>
              <a:rPr lang="es-ES" dirty="0" smtClean="0">
                <a:latin typeface="Calibri" pitchFamily="34" charset="0"/>
              </a:rPr>
              <a:t>¿Tiene sentido que la relación entre dos variables mantenga siempre la misma intensidad?</a:t>
            </a:r>
          </a:p>
          <a:p>
            <a:pPr marL="0" indent="0" eaLnBrk="1" hangingPunct="1">
              <a:spcBef>
                <a:spcPts val="2400"/>
              </a:spcBef>
              <a:buSzPct val="80000"/>
              <a:buNone/>
            </a:pPr>
            <a:r>
              <a:rPr lang="es-ES" dirty="0" smtClean="0">
                <a:latin typeface="Calibri" pitchFamily="34" charset="0"/>
              </a:rPr>
              <a:t>En nuestro ejemplo de refrescos vimos que por cada aumento de un grado en la temperatura aumentaba la venta en la misma proporción. ¿Es cierta esta relación para cualquier nivel de temperatura?</a:t>
            </a:r>
          </a:p>
        </p:txBody>
      </p:sp>
    </p:spTree>
    <p:extLst>
      <p:ext uri="{BB962C8B-B14F-4D97-AF65-F5344CB8AC3E}">
        <p14:creationId xmlns:p14="http://schemas.microsoft.com/office/powerpoint/2010/main" val="2450131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16</a:t>
            </a:fld>
            <a:endParaRPr lang="es-ES" smtClean="0"/>
          </a:p>
        </p:txBody>
      </p:sp>
      <p:sp>
        <p:nvSpPr>
          <p:cNvPr id="3075" name="Rectangle 2"/>
          <p:cNvSpPr>
            <a:spLocks noGrp="1" noChangeArrowheads="1"/>
          </p:cNvSpPr>
          <p:nvPr>
            <p:ph type="title"/>
          </p:nvPr>
        </p:nvSpPr>
        <p:spPr>
          <a:xfrm>
            <a:off x="467544" y="116632"/>
            <a:ext cx="8229600" cy="1143000"/>
          </a:xfrm>
        </p:spPr>
        <p:txBody>
          <a:bodyPr/>
          <a:lstStyle/>
          <a:p>
            <a:pPr eaLnBrk="1" hangingPunct="1"/>
            <a:r>
              <a:rPr lang="es-ES" sz="3600" b="1" dirty="0">
                <a:solidFill>
                  <a:schemeClr val="accent2"/>
                </a:solidFill>
                <a:latin typeface="Calibri" pitchFamily="34" charset="0"/>
              </a:rPr>
              <a:t>Intensidad de la relación entre variables</a:t>
            </a:r>
            <a:endParaRPr lang="es-ES" sz="3600" b="1" dirty="0" smtClean="0">
              <a:solidFill>
                <a:schemeClr val="accent2"/>
              </a:solidFill>
              <a:latin typeface="Calibri" pitchFamily="34" charset="0"/>
            </a:endParaRPr>
          </a:p>
        </p:txBody>
      </p:sp>
      <p:sp>
        <p:nvSpPr>
          <p:cNvPr id="3076" name="Rectangle 3"/>
          <p:cNvSpPr>
            <a:spLocks noGrp="1" noChangeArrowheads="1"/>
          </p:cNvSpPr>
          <p:nvPr>
            <p:ph type="body" sz="half" idx="1"/>
          </p:nvPr>
        </p:nvSpPr>
        <p:spPr>
          <a:xfrm>
            <a:off x="827584" y="1196752"/>
            <a:ext cx="7715250" cy="5400600"/>
          </a:xfrm>
        </p:spPr>
        <p:txBody>
          <a:bodyPr/>
          <a:lstStyle/>
          <a:p>
            <a:pPr marL="0" indent="0" eaLnBrk="1" hangingPunct="1">
              <a:spcBef>
                <a:spcPts val="2400"/>
              </a:spcBef>
              <a:buSzPct val="80000"/>
              <a:buNone/>
            </a:pPr>
            <a:r>
              <a:rPr lang="es-ES" dirty="0" smtClean="0">
                <a:latin typeface="Calibri" pitchFamily="34" charset="0"/>
              </a:rPr>
              <a:t>Con el análisis gráfico podemos responder a una segunda pregunta:</a:t>
            </a:r>
          </a:p>
          <a:p>
            <a:pPr marL="0" indent="0" eaLnBrk="1" hangingPunct="1">
              <a:spcBef>
                <a:spcPts val="2400"/>
              </a:spcBef>
              <a:buSzPct val="80000"/>
              <a:buNone/>
            </a:pPr>
            <a:r>
              <a:rPr lang="es-ES" dirty="0" smtClean="0">
                <a:latin typeface="Calibri" pitchFamily="34" charset="0"/>
              </a:rPr>
              <a:t>2) ¿Cómo varía la intensidad de la relación entre las variables ante incrementos en la variable independiente?</a:t>
            </a:r>
          </a:p>
          <a:p>
            <a:pPr eaLnBrk="1" hangingPunct="1">
              <a:spcBef>
                <a:spcPts val="2400"/>
              </a:spcBef>
              <a:buSzPct val="80000"/>
            </a:pPr>
            <a:r>
              <a:rPr lang="es-ES" dirty="0" smtClean="0">
                <a:latin typeface="Calibri" pitchFamily="34" charset="0"/>
              </a:rPr>
              <a:t>La intensidad se mantiene constante. Decimos pues que la relación es </a:t>
            </a:r>
            <a:r>
              <a:rPr lang="es-ES" b="1" dirty="0" smtClean="0">
                <a:latin typeface="Calibri" pitchFamily="34" charset="0"/>
              </a:rPr>
              <a:t>lineal</a:t>
            </a:r>
            <a:r>
              <a:rPr lang="es-ES" dirty="0" smtClean="0">
                <a:latin typeface="Calibri" pitchFamily="34" charset="0"/>
              </a:rPr>
              <a:t>.</a:t>
            </a:r>
          </a:p>
          <a:p>
            <a:pPr eaLnBrk="1" hangingPunct="1">
              <a:spcBef>
                <a:spcPts val="2400"/>
              </a:spcBef>
              <a:buSzPct val="80000"/>
            </a:pPr>
            <a:r>
              <a:rPr lang="es-ES" dirty="0" smtClean="0">
                <a:latin typeface="Calibri" pitchFamily="34" charset="0"/>
              </a:rPr>
              <a:t>La intensidad es creciente o decreciente. Significa que la relación es </a:t>
            </a:r>
            <a:r>
              <a:rPr lang="es-ES" b="1" dirty="0" smtClean="0">
                <a:latin typeface="Calibri" pitchFamily="34" charset="0"/>
              </a:rPr>
              <a:t>no lineal</a:t>
            </a:r>
            <a:r>
              <a:rPr lang="es-ES" dirty="0" smtClean="0">
                <a:latin typeface="Calibri" pitchFamily="34" charset="0"/>
              </a:rPr>
              <a:t>. </a:t>
            </a:r>
          </a:p>
        </p:txBody>
      </p:sp>
    </p:spTree>
    <p:extLst>
      <p:ext uri="{BB962C8B-B14F-4D97-AF65-F5344CB8AC3E}">
        <p14:creationId xmlns:p14="http://schemas.microsoft.com/office/powerpoint/2010/main" val="1394722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17</a:t>
            </a:fld>
            <a:endParaRPr lang="es-ES" smtClean="0"/>
          </a:p>
        </p:txBody>
      </p:sp>
      <p:sp>
        <p:nvSpPr>
          <p:cNvPr id="3075" name="Rectangle 2"/>
          <p:cNvSpPr>
            <a:spLocks noGrp="1" noChangeArrowheads="1"/>
          </p:cNvSpPr>
          <p:nvPr>
            <p:ph type="title"/>
          </p:nvPr>
        </p:nvSpPr>
        <p:spPr>
          <a:xfrm>
            <a:off x="467544" y="116632"/>
            <a:ext cx="8229600" cy="1143000"/>
          </a:xfrm>
        </p:spPr>
        <p:txBody>
          <a:bodyPr/>
          <a:lstStyle/>
          <a:p>
            <a:pPr eaLnBrk="1" hangingPunct="1"/>
            <a:r>
              <a:rPr lang="es-ES" sz="3600" b="1" dirty="0" smtClean="0">
                <a:solidFill>
                  <a:schemeClr val="accent2"/>
                </a:solidFill>
                <a:latin typeface="Calibri" pitchFamily="34" charset="0"/>
              </a:rPr>
              <a:t>Ejercicio 2</a:t>
            </a:r>
          </a:p>
        </p:txBody>
      </p:sp>
      <p:sp>
        <p:nvSpPr>
          <p:cNvPr id="3076" name="Rectangle 3"/>
          <p:cNvSpPr>
            <a:spLocks noGrp="1" noChangeArrowheads="1"/>
          </p:cNvSpPr>
          <p:nvPr>
            <p:ph type="body" sz="half" idx="1"/>
          </p:nvPr>
        </p:nvSpPr>
        <p:spPr>
          <a:xfrm>
            <a:off x="827584" y="1052736"/>
            <a:ext cx="7715250" cy="5805264"/>
          </a:xfrm>
        </p:spPr>
        <p:txBody>
          <a:bodyPr/>
          <a:lstStyle/>
          <a:p>
            <a:pPr marL="0" indent="0" eaLnBrk="1" hangingPunct="1">
              <a:spcBef>
                <a:spcPts val="2400"/>
              </a:spcBef>
              <a:buSzPct val="80000"/>
              <a:buNone/>
            </a:pPr>
            <a:r>
              <a:rPr lang="es-ES" dirty="0" smtClean="0">
                <a:latin typeface="Calibri" pitchFamily="34" charset="0"/>
              </a:rPr>
              <a:t>Ejercicio para el cálculo de la pendiente. Calcule la pendiente entre A y B y la pendiente entre C y D:</a:t>
            </a:r>
          </a:p>
          <a:p>
            <a:pPr marL="0" indent="0" eaLnBrk="1" hangingPunct="1">
              <a:spcBef>
                <a:spcPts val="2400"/>
              </a:spcBef>
              <a:buSzPct val="80000"/>
              <a:buNone/>
            </a:pPr>
            <a:endParaRPr lang="es-ES" dirty="0">
              <a:latin typeface="Calibri" pitchFamily="34" charset="0"/>
            </a:endParaRPr>
          </a:p>
          <a:p>
            <a:pPr marL="0" indent="0" eaLnBrk="1" hangingPunct="1">
              <a:spcBef>
                <a:spcPts val="2400"/>
              </a:spcBef>
              <a:buSzPct val="80000"/>
              <a:buNone/>
            </a:pPr>
            <a:endParaRPr lang="es-ES" dirty="0" smtClean="0">
              <a:latin typeface="Calibri" pitchFamily="34" charset="0"/>
            </a:endParaRPr>
          </a:p>
          <a:p>
            <a:pPr marL="0" indent="0" eaLnBrk="1" hangingPunct="1">
              <a:spcBef>
                <a:spcPts val="2400"/>
              </a:spcBef>
              <a:buSzPct val="80000"/>
              <a:buNone/>
            </a:pPr>
            <a:endParaRPr lang="es-ES" dirty="0" smtClean="0">
              <a:latin typeface="Calibri" pitchFamily="34" charset="0"/>
            </a:endParaRPr>
          </a:p>
          <a:p>
            <a:pPr marL="0" indent="0" eaLnBrk="1" hangingPunct="1">
              <a:spcBef>
                <a:spcPts val="2400"/>
              </a:spcBef>
              <a:buSzPct val="80000"/>
              <a:buNone/>
            </a:pPr>
            <a:r>
              <a:rPr lang="es-ES" dirty="0" smtClean="0">
                <a:latin typeface="Calibri" pitchFamily="34" charset="0"/>
              </a:rPr>
              <a:t>Como la curva es no lineal, este tipo de cálculo de pendiente se conoce como </a:t>
            </a:r>
            <a:r>
              <a:rPr lang="es-ES" b="1" dirty="0" smtClean="0">
                <a:latin typeface="Calibri" pitchFamily="34" charset="0"/>
              </a:rPr>
              <a:t>método del arco</a:t>
            </a:r>
          </a:p>
        </p:txBody>
      </p:sp>
      <p:graphicFrame>
        <p:nvGraphicFramePr>
          <p:cNvPr id="7" name="6 Tabla"/>
          <p:cNvGraphicFramePr>
            <a:graphicFrameLocks noGrp="1"/>
          </p:cNvGraphicFramePr>
          <p:nvPr>
            <p:extLst>
              <p:ext uri="{D42A27DB-BD31-4B8C-83A1-F6EECF244321}">
                <p14:modId xmlns:p14="http://schemas.microsoft.com/office/powerpoint/2010/main" val="2833160379"/>
              </p:ext>
            </p:extLst>
          </p:nvPr>
        </p:nvGraphicFramePr>
        <p:xfrm>
          <a:off x="1403648" y="2996952"/>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s-ES" dirty="0" smtClean="0">
                          <a:solidFill>
                            <a:schemeClr val="tx1"/>
                          </a:solidFill>
                        </a:rPr>
                        <a:t>y</a:t>
                      </a:r>
                      <a:endParaRPr lang="es-ES" dirty="0">
                        <a:solidFill>
                          <a:schemeClr val="tx1"/>
                        </a:solidFill>
                      </a:endParaRPr>
                    </a:p>
                  </a:txBody>
                  <a:tcPr/>
                </a:tc>
                <a:tc>
                  <a:txBody>
                    <a:bodyPr/>
                    <a:lstStyle/>
                    <a:p>
                      <a:pPr algn="ctr"/>
                      <a:r>
                        <a:rPr lang="es-ES" dirty="0" smtClean="0">
                          <a:solidFill>
                            <a:schemeClr val="tx1"/>
                          </a:solidFill>
                        </a:rPr>
                        <a:t>x</a:t>
                      </a:r>
                      <a:endParaRPr lang="es-ES" dirty="0">
                        <a:solidFill>
                          <a:schemeClr val="tx1"/>
                        </a:solidFill>
                      </a:endParaRPr>
                    </a:p>
                  </a:txBody>
                  <a:tcPr/>
                </a:tc>
                <a:tc>
                  <a:txBody>
                    <a:bodyPr/>
                    <a:lstStyle/>
                    <a:p>
                      <a:pPr algn="ctr"/>
                      <a:r>
                        <a:rPr lang="es-ES" dirty="0" smtClean="0">
                          <a:solidFill>
                            <a:schemeClr val="tx1"/>
                          </a:solidFill>
                        </a:rPr>
                        <a:t>Punto</a:t>
                      </a:r>
                      <a:endParaRPr lang="es-ES" dirty="0">
                        <a:solidFill>
                          <a:schemeClr val="tx1"/>
                        </a:solidFill>
                      </a:endParaRPr>
                    </a:p>
                  </a:txBody>
                  <a:tcPr/>
                </a:tc>
              </a:tr>
              <a:tr h="370840">
                <a:tc>
                  <a:txBody>
                    <a:bodyPr/>
                    <a:lstStyle/>
                    <a:p>
                      <a:pPr algn="ctr"/>
                      <a:r>
                        <a:rPr lang="es-ES" dirty="0" smtClean="0"/>
                        <a:t>10</a:t>
                      </a:r>
                      <a:endParaRPr lang="es-ES" dirty="0"/>
                    </a:p>
                  </a:txBody>
                  <a:tcPr/>
                </a:tc>
                <a:tc>
                  <a:txBody>
                    <a:bodyPr/>
                    <a:lstStyle/>
                    <a:p>
                      <a:pPr algn="ctr"/>
                      <a:r>
                        <a:rPr lang="es-ES" dirty="0" smtClean="0"/>
                        <a:t>6</a:t>
                      </a:r>
                      <a:endParaRPr lang="es-ES" dirty="0"/>
                    </a:p>
                  </a:txBody>
                  <a:tcPr/>
                </a:tc>
                <a:tc>
                  <a:txBody>
                    <a:bodyPr/>
                    <a:lstStyle/>
                    <a:p>
                      <a:pPr algn="ctr"/>
                      <a:r>
                        <a:rPr lang="es-ES" dirty="0" smtClean="0"/>
                        <a:t>A</a:t>
                      </a:r>
                      <a:endParaRPr lang="es-ES" dirty="0"/>
                    </a:p>
                  </a:txBody>
                  <a:tcPr/>
                </a:tc>
              </a:tr>
              <a:tr h="370840">
                <a:tc>
                  <a:txBody>
                    <a:bodyPr/>
                    <a:lstStyle/>
                    <a:p>
                      <a:pPr algn="ctr"/>
                      <a:r>
                        <a:rPr lang="es-ES" dirty="0" smtClean="0"/>
                        <a:t>20</a:t>
                      </a:r>
                      <a:endParaRPr lang="es-ES" dirty="0"/>
                    </a:p>
                  </a:txBody>
                  <a:tcPr/>
                </a:tc>
                <a:tc>
                  <a:txBody>
                    <a:bodyPr/>
                    <a:lstStyle/>
                    <a:p>
                      <a:pPr algn="ctr"/>
                      <a:r>
                        <a:rPr lang="es-ES" dirty="0" smtClean="0"/>
                        <a:t>10</a:t>
                      </a:r>
                      <a:endParaRPr lang="es-ES" dirty="0"/>
                    </a:p>
                  </a:txBody>
                  <a:tcPr/>
                </a:tc>
                <a:tc>
                  <a:txBody>
                    <a:bodyPr/>
                    <a:lstStyle/>
                    <a:p>
                      <a:pPr algn="ctr"/>
                      <a:r>
                        <a:rPr lang="es-ES" dirty="0" smtClean="0"/>
                        <a:t>B</a:t>
                      </a:r>
                      <a:endParaRPr lang="es-ES" dirty="0"/>
                    </a:p>
                  </a:txBody>
                  <a:tcPr/>
                </a:tc>
              </a:tr>
              <a:tr h="370840">
                <a:tc>
                  <a:txBody>
                    <a:bodyPr/>
                    <a:lstStyle/>
                    <a:p>
                      <a:pPr algn="ctr"/>
                      <a:r>
                        <a:rPr lang="es-ES" dirty="0" smtClean="0"/>
                        <a:t>25</a:t>
                      </a:r>
                      <a:endParaRPr lang="es-ES" dirty="0"/>
                    </a:p>
                  </a:txBody>
                  <a:tcPr/>
                </a:tc>
                <a:tc>
                  <a:txBody>
                    <a:bodyPr/>
                    <a:lstStyle/>
                    <a:p>
                      <a:pPr algn="ctr"/>
                      <a:r>
                        <a:rPr lang="es-ES" dirty="0" smtClean="0"/>
                        <a:t>11</a:t>
                      </a:r>
                      <a:endParaRPr lang="es-ES" dirty="0"/>
                    </a:p>
                  </a:txBody>
                  <a:tcPr/>
                </a:tc>
                <a:tc>
                  <a:txBody>
                    <a:bodyPr/>
                    <a:lstStyle/>
                    <a:p>
                      <a:pPr algn="ctr"/>
                      <a:r>
                        <a:rPr lang="es-ES" dirty="0" smtClean="0"/>
                        <a:t>C</a:t>
                      </a:r>
                      <a:endParaRPr lang="es-ES" dirty="0"/>
                    </a:p>
                  </a:txBody>
                  <a:tcPr/>
                </a:tc>
              </a:tr>
              <a:tr h="370840">
                <a:tc>
                  <a:txBody>
                    <a:bodyPr/>
                    <a:lstStyle/>
                    <a:p>
                      <a:pPr algn="ctr"/>
                      <a:r>
                        <a:rPr lang="es-ES" dirty="0" smtClean="0"/>
                        <a:t>40</a:t>
                      </a:r>
                      <a:endParaRPr lang="es-ES" dirty="0"/>
                    </a:p>
                  </a:txBody>
                  <a:tcPr/>
                </a:tc>
                <a:tc>
                  <a:txBody>
                    <a:bodyPr/>
                    <a:lstStyle/>
                    <a:p>
                      <a:pPr algn="ctr"/>
                      <a:r>
                        <a:rPr lang="es-ES" dirty="0" smtClean="0"/>
                        <a:t>12</a:t>
                      </a:r>
                      <a:endParaRPr lang="es-ES" dirty="0"/>
                    </a:p>
                  </a:txBody>
                  <a:tcPr/>
                </a:tc>
                <a:tc>
                  <a:txBody>
                    <a:bodyPr/>
                    <a:lstStyle/>
                    <a:p>
                      <a:pPr algn="ctr"/>
                      <a:r>
                        <a:rPr lang="es-ES" dirty="0" smtClean="0"/>
                        <a:t>D</a:t>
                      </a:r>
                      <a:endParaRPr lang="es-ES" dirty="0"/>
                    </a:p>
                  </a:txBody>
                  <a:tcPr/>
                </a:tc>
              </a:tr>
            </a:tbl>
          </a:graphicData>
        </a:graphic>
      </p:graphicFrame>
    </p:spTree>
    <p:extLst>
      <p:ext uri="{BB962C8B-B14F-4D97-AF65-F5344CB8AC3E}">
        <p14:creationId xmlns:p14="http://schemas.microsoft.com/office/powerpoint/2010/main" val="2887347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1E9F9590-AC0B-499F-8141-818E08AD23D2}" type="slidenum">
              <a:rPr lang="es-ES" smtClean="0"/>
              <a:pPr>
                <a:defRPr/>
              </a:pPr>
              <a:t>18</a:t>
            </a:fld>
            <a:endParaRPr lang="es-ES"/>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0187"/>
            <a:ext cx="8712968" cy="10362854"/>
          </a:xfrm>
          <a:prstGeom prst="rect">
            <a:avLst/>
          </a:prstGeom>
        </p:spPr>
      </p:pic>
    </p:spTree>
    <p:extLst>
      <p:ext uri="{BB962C8B-B14F-4D97-AF65-F5344CB8AC3E}">
        <p14:creationId xmlns:p14="http://schemas.microsoft.com/office/powerpoint/2010/main" val="923685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19</a:t>
            </a:fld>
            <a:endParaRPr lang="es-ES" smtClean="0"/>
          </a:p>
        </p:txBody>
      </p:sp>
      <p:sp>
        <p:nvSpPr>
          <p:cNvPr id="3075" name="Rectangle 2"/>
          <p:cNvSpPr>
            <a:spLocks noGrp="1" noChangeArrowheads="1"/>
          </p:cNvSpPr>
          <p:nvPr>
            <p:ph type="title"/>
          </p:nvPr>
        </p:nvSpPr>
        <p:spPr>
          <a:xfrm>
            <a:off x="467544" y="-171400"/>
            <a:ext cx="8229600" cy="1143000"/>
          </a:xfrm>
        </p:spPr>
        <p:txBody>
          <a:bodyPr/>
          <a:lstStyle/>
          <a:p>
            <a:pPr eaLnBrk="1" hangingPunct="1"/>
            <a:r>
              <a:rPr lang="es-ES" sz="3600" b="1" dirty="0" smtClean="0">
                <a:solidFill>
                  <a:schemeClr val="accent2"/>
                </a:solidFill>
                <a:latin typeface="Calibri" pitchFamily="34" charset="0"/>
              </a:rPr>
              <a:t>Método del arco</a:t>
            </a:r>
          </a:p>
        </p:txBody>
      </p:sp>
      <p:sp>
        <p:nvSpPr>
          <p:cNvPr id="3076" name="Rectangle 3"/>
          <p:cNvSpPr>
            <a:spLocks noGrp="1" noChangeArrowheads="1"/>
          </p:cNvSpPr>
          <p:nvPr>
            <p:ph type="body" sz="half" idx="1"/>
          </p:nvPr>
        </p:nvSpPr>
        <p:spPr>
          <a:xfrm>
            <a:off x="827584" y="836712"/>
            <a:ext cx="7715250" cy="6021288"/>
          </a:xfrm>
        </p:spPr>
        <p:txBody>
          <a:bodyPr/>
          <a:lstStyle/>
          <a:p>
            <a:pPr marL="0" indent="0" eaLnBrk="1" hangingPunct="1">
              <a:spcBef>
                <a:spcPts val="2400"/>
              </a:spcBef>
              <a:buSzPct val="80000"/>
              <a:buNone/>
            </a:pPr>
            <a:r>
              <a:rPr lang="es-ES" dirty="0" smtClean="0">
                <a:latin typeface="Calibri" pitchFamily="34" charset="0"/>
              </a:rPr>
              <a:t>La pendiente calculada con el </a:t>
            </a:r>
            <a:r>
              <a:rPr lang="es-ES" b="1" dirty="0" smtClean="0">
                <a:latin typeface="Calibri" pitchFamily="34" charset="0"/>
              </a:rPr>
              <a:t>método del arco</a:t>
            </a:r>
            <a:r>
              <a:rPr lang="es-ES" dirty="0" smtClean="0">
                <a:latin typeface="Calibri" pitchFamily="34" charset="0"/>
              </a:rPr>
              <a:t> depende de la distancia que haya entre los dos puntos que se utilizan para medir la variación.</a:t>
            </a:r>
          </a:p>
          <a:p>
            <a:pPr marL="0" indent="0" eaLnBrk="1" hangingPunct="1">
              <a:spcBef>
                <a:spcPts val="2400"/>
              </a:spcBef>
              <a:buSzPct val="80000"/>
              <a:buNone/>
            </a:pPr>
            <a:r>
              <a:rPr lang="es-ES" dirty="0" smtClean="0">
                <a:latin typeface="Calibri" pitchFamily="34" charset="0"/>
              </a:rPr>
              <a:t>Esta diferencia no sucedía con la línea recta. Pruebe a tomar puntos más o menos separados y compruebe que la pendiente varía. </a:t>
            </a:r>
            <a:endParaRPr lang="es-ES" dirty="0">
              <a:latin typeface="Calibri" pitchFamily="34" charset="0"/>
            </a:endParaRPr>
          </a:p>
          <a:p>
            <a:pPr marL="0" indent="0" eaLnBrk="1" hangingPunct="1">
              <a:spcBef>
                <a:spcPts val="2400"/>
              </a:spcBef>
              <a:buSzPct val="80000"/>
              <a:buNone/>
            </a:pPr>
            <a:r>
              <a:rPr lang="es-ES" dirty="0" smtClean="0">
                <a:latin typeface="Calibri" pitchFamily="34" charset="0"/>
              </a:rPr>
              <a:t>La variación se debe a que en el fondo lo que hacemos es una media de la pendiente entre esos dos puntos.</a:t>
            </a:r>
          </a:p>
        </p:txBody>
      </p:sp>
    </p:spTree>
    <p:extLst>
      <p:ext uri="{BB962C8B-B14F-4D97-AF65-F5344CB8AC3E}">
        <p14:creationId xmlns:p14="http://schemas.microsoft.com/office/powerpoint/2010/main" val="1781898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2</a:t>
            </a:fld>
            <a:endParaRPr lang="es-ES" smtClean="0"/>
          </a:p>
        </p:txBody>
      </p:sp>
      <p:sp>
        <p:nvSpPr>
          <p:cNvPr id="3075" name="Rectangle 2"/>
          <p:cNvSpPr>
            <a:spLocks noGrp="1" noChangeArrowheads="1"/>
          </p:cNvSpPr>
          <p:nvPr>
            <p:ph type="title"/>
          </p:nvPr>
        </p:nvSpPr>
        <p:spPr>
          <a:xfrm>
            <a:off x="467544" y="116632"/>
            <a:ext cx="8229600" cy="1143000"/>
          </a:xfrm>
        </p:spPr>
        <p:txBody>
          <a:bodyPr/>
          <a:lstStyle/>
          <a:p>
            <a:pPr eaLnBrk="1" hangingPunct="1"/>
            <a:r>
              <a:rPr lang="es-ES" sz="3600" b="1" dirty="0" smtClean="0">
                <a:solidFill>
                  <a:schemeClr val="accent2"/>
                </a:solidFill>
                <a:latin typeface="Calibri" pitchFamily="34" charset="0"/>
              </a:rPr>
              <a:t>Análisis gráfico</a:t>
            </a:r>
          </a:p>
        </p:txBody>
      </p:sp>
      <p:sp>
        <p:nvSpPr>
          <p:cNvPr id="3076" name="Rectangle 3"/>
          <p:cNvSpPr>
            <a:spLocks noGrp="1" noChangeArrowheads="1"/>
          </p:cNvSpPr>
          <p:nvPr>
            <p:ph type="body" sz="half" idx="1"/>
          </p:nvPr>
        </p:nvSpPr>
        <p:spPr>
          <a:xfrm>
            <a:off x="827584" y="1196752"/>
            <a:ext cx="7715250" cy="5400600"/>
          </a:xfrm>
        </p:spPr>
        <p:txBody>
          <a:bodyPr/>
          <a:lstStyle/>
          <a:p>
            <a:pPr marL="0" indent="0" eaLnBrk="1" hangingPunct="1">
              <a:spcBef>
                <a:spcPts val="2400"/>
              </a:spcBef>
              <a:buSzPct val="80000"/>
              <a:buNone/>
            </a:pPr>
            <a:r>
              <a:rPr lang="es-ES" dirty="0" smtClean="0">
                <a:latin typeface="Calibri" pitchFamily="34" charset="0"/>
              </a:rPr>
              <a:t>Los </a:t>
            </a:r>
            <a:r>
              <a:rPr lang="es-ES" b="1" dirty="0" smtClean="0">
                <a:latin typeface="Calibri" pitchFamily="34" charset="0"/>
              </a:rPr>
              <a:t>gráficos</a:t>
            </a:r>
            <a:r>
              <a:rPr lang="es-ES" dirty="0" smtClean="0">
                <a:latin typeface="Calibri" pitchFamily="34" charset="0"/>
              </a:rPr>
              <a:t> son el tipo de imagen visual que se utiliza para facilitar la comprensión del análisis económico.</a:t>
            </a:r>
          </a:p>
          <a:p>
            <a:pPr marL="0" indent="0" eaLnBrk="1" hangingPunct="1">
              <a:spcBef>
                <a:spcPts val="2400"/>
              </a:spcBef>
              <a:buSzPct val="80000"/>
              <a:buNone/>
            </a:pPr>
            <a:r>
              <a:rPr lang="es-ES" dirty="0" smtClean="0">
                <a:latin typeface="Calibri" pitchFamily="34" charset="0"/>
              </a:rPr>
              <a:t>Normalmente, los gráficos representan modelos económicos sencillos con 2 </a:t>
            </a:r>
            <a:r>
              <a:rPr lang="es-ES" b="1" dirty="0" smtClean="0">
                <a:latin typeface="Calibri" pitchFamily="34" charset="0"/>
              </a:rPr>
              <a:t>variables</a:t>
            </a:r>
            <a:r>
              <a:rPr lang="es-ES" dirty="0" smtClean="0">
                <a:latin typeface="Calibri" pitchFamily="34" charset="0"/>
              </a:rPr>
              <a:t>. </a:t>
            </a:r>
            <a:endParaRPr lang="es-ES" dirty="0">
              <a:latin typeface="Calibri" pitchFamily="34" charset="0"/>
            </a:endParaRPr>
          </a:p>
          <a:p>
            <a:pPr marL="0" indent="0" eaLnBrk="1" hangingPunct="1">
              <a:spcBef>
                <a:spcPts val="2400"/>
              </a:spcBef>
              <a:buSzPct val="80000"/>
              <a:buNone/>
            </a:pPr>
            <a:r>
              <a:rPr lang="es-ES" dirty="0" smtClean="0">
                <a:latin typeface="Calibri" pitchFamily="34" charset="0"/>
              </a:rPr>
              <a:t>El modelo trata de explicar una </a:t>
            </a:r>
            <a:r>
              <a:rPr lang="es-ES" b="1" dirty="0" smtClean="0">
                <a:latin typeface="Calibri" pitchFamily="34" charset="0"/>
              </a:rPr>
              <a:t>relación causal</a:t>
            </a:r>
            <a:r>
              <a:rPr lang="es-ES" dirty="0" smtClean="0">
                <a:latin typeface="Calibri" pitchFamily="34" charset="0"/>
              </a:rPr>
              <a:t> entre ellas.</a:t>
            </a:r>
          </a:p>
        </p:txBody>
      </p:sp>
    </p:spTree>
    <p:extLst>
      <p:ext uri="{BB962C8B-B14F-4D97-AF65-F5344CB8AC3E}">
        <p14:creationId xmlns:p14="http://schemas.microsoft.com/office/powerpoint/2010/main" val="3949981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20</a:t>
            </a:fld>
            <a:endParaRPr lang="es-ES" smtClean="0"/>
          </a:p>
        </p:txBody>
      </p:sp>
      <p:sp>
        <p:nvSpPr>
          <p:cNvPr id="3075" name="Rectangle 2"/>
          <p:cNvSpPr>
            <a:spLocks noGrp="1" noChangeArrowheads="1"/>
          </p:cNvSpPr>
          <p:nvPr>
            <p:ph type="title"/>
          </p:nvPr>
        </p:nvSpPr>
        <p:spPr>
          <a:xfrm>
            <a:off x="467544" y="-171400"/>
            <a:ext cx="8229600" cy="1143000"/>
          </a:xfrm>
        </p:spPr>
        <p:txBody>
          <a:bodyPr/>
          <a:lstStyle/>
          <a:p>
            <a:pPr eaLnBrk="1" hangingPunct="1"/>
            <a:r>
              <a:rPr lang="es-ES" sz="3600" b="1" dirty="0" smtClean="0">
                <a:solidFill>
                  <a:schemeClr val="accent2"/>
                </a:solidFill>
                <a:latin typeface="Calibri" pitchFamily="34" charset="0"/>
              </a:rPr>
              <a:t>Método del punto</a:t>
            </a:r>
          </a:p>
        </p:txBody>
      </p:sp>
      <p:sp>
        <p:nvSpPr>
          <p:cNvPr id="3076" name="Rectangle 3"/>
          <p:cNvSpPr>
            <a:spLocks noGrp="1" noChangeArrowheads="1"/>
          </p:cNvSpPr>
          <p:nvPr>
            <p:ph type="body" sz="half" idx="1"/>
          </p:nvPr>
        </p:nvSpPr>
        <p:spPr>
          <a:xfrm>
            <a:off x="827584" y="836712"/>
            <a:ext cx="7715250" cy="6021288"/>
          </a:xfrm>
        </p:spPr>
        <p:txBody>
          <a:bodyPr/>
          <a:lstStyle/>
          <a:p>
            <a:pPr marL="0" indent="0" eaLnBrk="1" hangingPunct="1">
              <a:spcBef>
                <a:spcPts val="2400"/>
              </a:spcBef>
              <a:buSzPct val="80000"/>
              <a:buNone/>
            </a:pPr>
            <a:r>
              <a:rPr lang="es-ES" dirty="0" smtClean="0">
                <a:latin typeface="Calibri" pitchFamily="34" charset="0"/>
              </a:rPr>
              <a:t>La solución al problema de la dependencia de la distancia en el método del arco se soluciona empleando una recta que sea </a:t>
            </a:r>
            <a:r>
              <a:rPr lang="es-ES" b="1" dirty="0" smtClean="0">
                <a:latin typeface="Calibri" pitchFamily="34" charset="0"/>
              </a:rPr>
              <a:t>tangente</a:t>
            </a:r>
            <a:r>
              <a:rPr lang="es-ES" dirty="0" smtClean="0">
                <a:latin typeface="Calibri" pitchFamily="34" charset="0"/>
              </a:rPr>
              <a:t> a la curva en el </a:t>
            </a:r>
            <a:r>
              <a:rPr lang="es-ES" b="1" dirty="0" smtClean="0">
                <a:latin typeface="Calibri" pitchFamily="34" charset="0"/>
              </a:rPr>
              <a:t>punto</a:t>
            </a:r>
            <a:r>
              <a:rPr lang="es-ES" dirty="0" smtClean="0">
                <a:latin typeface="Calibri" pitchFamily="34" charset="0"/>
              </a:rPr>
              <a:t> de interés.</a:t>
            </a:r>
          </a:p>
          <a:p>
            <a:pPr marL="0" indent="0" eaLnBrk="1" hangingPunct="1">
              <a:spcBef>
                <a:spcPts val="2400"/>
              </a:spcBef>
              <a:buSzPct val="80000"/>
              <a:buNone/>
            </a:pPr>
            <a:r>
              <a:rPr lang="es-ES" dirty="0" smtClean="0">
                <a:latin typeface="Calibri" pitchFamily="34" charset="0"/>
              </a:rPr>
              <a:t>Este método se conoce como </a:t>
            </a:r>
            <a:r>
              <a:rPr lang="es-ES" b="1" dirty="0" smtClean="0">
                <a:latin typeface="Calibri" pitchFamily="34" charset="0"/>
              </a:rPr>
              <a:t>método del punto</a:t>
            </a:r>
            <a:r>
              <a:rPr lang="es-ES" dirty="0" smtClean="0">
                <a:latin typeface="Calibri" pitchFamily="34" charset="0"/>
              </a:rPr>
              <a:t>. Cualquiera de los puntos que tomemos para su cálculo a lo largo de la recta tangente nos dará el mismo resultado para la pendiente.</a:t>
            </a:r>
          </a:p>
        </p:txBody>
      </p:sp>
    </p:spTree>
    <p:extLst>
      <p:ext uri="{BB962C8B-B14F-4D97-AF65-F5344CB8AC3E}">
        <p14:creationId xmlns:p14="http://schemas.microsoft.com/office/powerpoint/2010/main" val="3802648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1E9F9590-AC0B-499F-8141-818E08AD23D2}" type="slidenum">
              <a:rPr lang="es-ES" smtClean="0"/>
              <a:pPr>
                <a:defRPr/>
              </a:pPr>
              <a:t>21</a:t>
            </a:fld>
            <a:endParaRPr lang="es-ES"/>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11" y="260648"/>
            <a:ext cx="9361040" cy="5597912"/>
          </a:xfrm>
          <a:prstGeom prst="rect">
            <a:avLst/>
          </a:prstGeom>
        </p:spPr>
      </p:pic>
    </p:spTree>
    <p:extLst>
      <p:ext uri="{BB962C8B-B14F-4D97-AF65-F5344CB8AC3E}">
        <p14:creationId xmlns:p14="http://schemas.microsoft.com/office/powerpoint/2010/main" val="3675741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22</a:t>
            </a:fld>
            <a:endParaRPr lang="es-ES" smtClean="0"/>
          </a:p>
        </p:txBody>
      </p:sp>
      <p:sp>
        <p:nvSpPr>
          <p:cNvPr id="3075" name="Rectangle 2"/>
          <p:cNvSpPr>
            <a:spLocks noGrp="1" noChangeArrowheads="1"/>
          </p:cNvSpPr>
          <p:nvPr>
            <p:ph type="title"/>
          </p:nvPr>
        </p:nvSpPr>
        <p:spPr>
          <a:xfrm>
            <a:off x="467544" y="116632"/>
            <a:ext cx="8229600" cy="1143000"/>
          </a:xfrm>
        </p:spPr>
        <p:txBody>
          <a:bodyPr/>
          <a:lstStyle/>
          <a:p>
            <a:pPr eaLnBrk="1" hangingPunct="1"/>
            <a:r>
              <a:rPr lang="es-ES" sz="3600" b="1" dirty="0" smtClean="0">
                <a:solidFill>
                  <a:schemeClr val="accent2"/>
                </a:solidFill>
                <a:latin typeface="Calibri" pitchFamily="34" charset="0"/>
              </a:rPr>
              <a:t>Análisis gráfico</a:t>
            </a:r>
          </a:p>
        </p:txBody>
      </p:sp>
      <p:sp>
        <p:nvSpPr>
          <p:cNvPr id="3076" name="Rectangle 3"/>
          <p:cNvSpPr>
            <a:spLocks noGrp="1" noChangeArrowheads="1"/>
          </p:cNvSpPr>
          <p:nvPr>
            <p:ph type="body" sz="half" idx="1"/>
          </p:nvPr>
        </p:nvSpPr>
        <p:spPr>
          <a:xfrm>
            <a:off x="827584" y="1196752"/>
            <a:ext cx="7715250" cy="6021288"/>
          </a:xfrm>
        </p:spPr>
        <p:txBody>
          <a:bodyPr/>
          <a:lstStyle/>
          <a:p>
            <a:pPr marL="0" indent="0" eaLnBrk="1" hangingPunct="1">
              <a:spcBef>
                <a:spcPts val="2400"/>
              </a:spcBef>
              <a:buSzPct val="80000"/>
              <a:buNone/>
            </a:pPr>
            <a:r>
              <a:rPr lang="es-ES" dirty="0" smtClean="0">
                <a:latin typeface="Calibri" pitchFamily="34" charset="0"/>
              </a:rPr>
              <a:t>Dos temas de interés en el análisis gráfico aplicado a la economía son:</a:t>
            </a:r>
          </a:p>
          <a:p>
            <a:pPr marL="514350" indent="-514350" eaLnBrk="1" hangingPunct="1">
              <a:spcBef>
                <a:spcPts val="2400"/>
              </a:spcBef>
              <a:buSzPct val="80000"/>
              <a:buAutoNum type="alphaLcParenR"/>
            </a:pPr>
            <a:r>
              <a:rPr lang="es-ES" dirty="0" smtClean="0">
                <a:latin typeface="Calibri" pitchFamily="34" charset="0"/>
              </a:rPr>
              <a:t>Cálculo de puntos </a:t>
            </a:r>
            <a:r>
              <a:rPr lang="es-ES" b="1" dirty="0" smtClean="0">
                <a:latin typeface="Calibri" pitchFamily="34" charset="0"/>
              </a:rPr>
              <a:t>máximos</a:t>
            </a:r>
            <a:r>
              <a:rPr lang="es-ES" dirty="0" smtClean="0">
                <a:latin typeface="Calibri" pitchFamily="34" charset="0"/>
              </a:rPr>
              <a:t> o </a:t>
            </a:r>
            <a:r>
              <a:rPr lang="es-ES" b="1" dirty="0" smtClean="0">
                <a:latin typeface="Calibri" pitchFamily="34" charset="0"/>
              </a:rPr>
              <a:t>mínimos</a:t>
            </a:r>
          </a:p>
          <a:p>
            <a:pPr marL="514350" indent="-514350" eaLnBrk="1" hangingPunct="1">
              <a:spcBef>
                <a:spcPts val="2400"/>
              </a:spcBef>
              <a:buSzPct val="80000"/>
              <a:buAutoNum type="alphaLcParenR"/>
            </a:pPr>
            <a:r>
              <a:rPr lang="es-ES" dirty="0" smtClean="0">
                <a:latin typeface="Calibri" pitchFamily="34" charset="0"/>
              </a:rPr>
              <a:t>Cálculo del </a:t>
            </a:r>
            <a:r>
              <a:rPr lang="es-ES" b="1" dirty="0" smtClean="0">
                <a:latin typeface="Calibri" pitchFamily="34" charset="0"/>
              </a:rPr>
              <a:t>área</a:t>
            </a:r>
            <a:r>
              <a:rPr lang="es-ES" dirty="0" smtClean="0">
                <a:latin typeface="Calibri" pitchFamily="34" charset="0"/>
              </a:rPr>
              <a:t> por debajo o por encima de una curva</a:t>
            </a:r>
          </a:p>
        </p:txBody>
      </p:sp>
    </p:spTree>
    <p:extLst>
      <p:ext uri="{BB962C8B-B14F-4D97-AF65-F5344CB8AC3E}">
        <p14:creationId xmlns:p14="http://schemas.microsoft.com/office/powerpoint/2010/main" val="1106376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1E9F9590-AC0B-499F-8141-818E08AD23D2}" type="slidenum">
              <a:rPr lang="es-ES" smtClean="0"/>
              <a:pPr>
                <a:defRPr/>
              </a:pPr>
              <a:t>23</a:t>
            </a:fld>
            <a:endParaRPr lang="es-ES"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88" y="116632"/>
            <a:ext cx="9199287" cy="5726226"/>
          </a:xfrm>
          <a:prstGeom prst="rect">
            <a:avLst/>
          </a:prstGeom>
        </p:spPr>
      </p:pic>
    </p:spTree>
    <p:extLst>
      <p:ext uri="{BB962C8B-B14F-4D97-AF65-F5344CB8AC3E}">
        <p14:creationId xmlns:p14="http://schemas.microsoft.com/office/powerpoint/2010/main" val="2367543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1E9F9590-AC0B-499F-8141-818E08AD23D2}" type="slidenum">
              <a:rPr lang="es-ES" smtClean="0"/>
              <a:pPr>
                <a:defRPr/>
              </a:pPr>
              <a:t>24</a:t>
            </a:fld>
            <a:endParaRPr lang="es-ES"/>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92" y="0"/>
            <a:ext cx="9336080" cy="5785623"/>
          </a:xfrm>
          <a:prstGeom prst="rect">
            <a:avLst/>
          </a:prstGeom>
        </p:spPr>
      </p:pic>
    </p:spTree>
    <p:extLst>
      <p:ext uri="{BB962C8B-B14F-4D97-AF65-F5344CB8AC3E}">
        <p14:creationId xmlns:p14="http://schemas.microsoft.com/office/powerpoint/2010/main" val="578341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25</a:t>
            </a:fld>
            <a:endParaRPr lang="es-ES" smtClean="0"/>
          </a:p>
        </p:txBody>
      </p:sp>
      <p:sp>
        <p:nvSpPr>
          <p:cNvPr id="3076" name="Rectangle 3"/>
          <p:cNvSpPr>
            <a:spLocks noGrp="1" noChangeArrowheads="1"/>
          </p:cNvSpPr>
          <p:nvPr>
            <p:ph type="body" sz="half" idx="1"/>
          </p:nvPr>
        </p:nvSpPr>
        <p:spPr>
          <a:xfrm>
            <a:off x="827584" y="1124744"/>
            <a:ext cx="7715250" cy="6309320"/>
          </a:xfrm>
        </p:spPr>
        <p:txBody>
          <a:bodyPr/>
          <a:lstStyle/>
          <a:p>
            <a:pPr marL="0" indent="0" eaLnBrk="1" hangingPunct="1">
              <a:spcBef>
                <a:spcPts val="1200"/>
              </a:spcBef>
              <a:buSzPct val="80000"/>
              <a:buNone/>
            </a:pPr>
            <a:r>
              <a:rPr lang="es-ES" sz="2800" dirty="0" smtClean="0">
                <a:latin typeface="Calibri" pitchFamily="34" charset="0"/>
              </a:rPr>
              <a:t>1) El efecto de la </a:t>
            </a:r>
            <a:r>
              <a:rPr lang="es-ES" sz="2800" b="1" dirty="0" smtClean="0">
                <a:latin typeface="Calibri" pitchFamily="34" charset="0"/>
              </a:rPr>
              <a:t>escala</a:t>
            </a:r>
          </a:p>
          <a:p>
            <a:pPr lvl="1" eaLnBrk="1" hangingPunct="1">
              <a:spcBef>
                <a:spcPts val="1200"/>
              </a:spcBef>
              <a:buSzPct val="80000"/>
            </a:pPr>
            <a:r>
              <a:rPr lang="es-ES" sz="2400" dirty="0" smtClean="0">
                <a:latin typeface="Calibri" pitchFamily="34" charset="0"/>
              </a:rPr>
              <a:t>Puede haber saltos en la escala.</a:t>
            </a:r>
          </a:p>
          <a:p>
            <a:pPr lvl="1" eaLnBrk="1" hangingPunct="1">
              <a:spcBef>
                <a:spcPts val="1200"/>
              </a:spcBef>
              <a:buSzPct val="80000"/>
            </a:pPr>
            <a:r>
              <a:rPr lang="es-ES" sz="2400" dirty="0" smtClean="0">
                <a:latin typeface="Calibri" pitchFamily="34" charset="0"/>
              </a:rPr>
              <a:t>El tamaño de los segmentos tanto en el eje de las </a:t>
            </a:r>
            <a:r>
              <a:rPr lang="es-ES" sz="2400" i="1" dirty="0" smtClean="0">
                <a:latin typeface="Calibri" pitchFamily="34" charset="0"/>
              </a:rPr>
              <a:t>y</a:t>
            </a:r>
            <a:r>
              <a:rPr lang="es-ES" sz="2400" dirty="0" smtClean="0">
                <a:latin typeface="Calibri" pitchFamily="34" charset="0"/>
              </a:rPr>
              <a:t> como de las </a:t>
            </a:r>
            <a:r>
              <a:rPr lang="es-ES" sz="2400" i="1" dirty="0" smtClean="0">
                <a:latin typeface="Calibri" pitchFamily="34" charset="0"/>
              </a:rPr>
              <a:t>x</a:t>
            </a:r>
            <a:r>
              <a:rPr lang="es-ES" sz="2400" dirty="0" smtClean="0">
                <a:latin typeface="Calibri" pitchFamily="34" charset="0"/>
              </a:rPr>
              <a:t> condiciona la pendiente visualmente (aunque numéricamente sigue igual).</a:t>
            </a:r>
          </a:p>
          <a:p>
            <a:pPr marL="0" indent="0" eaLnBrk="1" hangingPunct="1">
              <a:spcBef>
                <a:spcPts val="1200"/>
              </a:spcBef>
              <a:buSzPct val="80000"/>
              <a:buNone/>
            </a:pPr>
            <a:r>
              <a:rPr lang="es-ES" sz="2800" dirty="0" smtClean="0">
                <a:latin typeface="Calibri" pitchFamily="34" charset="0"/>
              </a:rPr>
              <a:t>2) </a:t>
            </a:r>
            <a:r>
              <a:rPr lang="es-ES" sz="2800" b="1" dirty="0" smtClean="0">
                <a:latin typeface="Calibri" pitchFamily="34" charset="0"/>
              </a:rPr>
              <a:t>Variables omitidas</a:t>
            </a:r>
            <a:r>
              <a:rPr lang="es-ES" sz="2800" dirty="0" smtClean="0">
                <a:latin typeface="Calibri" pitchFamily="34" charset="0"/>
              </a:rPr>
              <a:t>: La causalidad se debe a una </a:t>
            </a:r>
            <a:r>
              <a:rPr lang="es-ES" sz="2800" dirty="0">
                <a:latin typeface="Calibri" pitchFamily="34" charset="0"/>
              </a:rPr>
              <a:t>variable </a:t>
            </a:r>
            <a:r>
              <a:rPr lang="es-ES" sz="2800" dirty="0" smtClean="0">
                <a:latin typeface="Calibri" pitchFamily="34" charset="0"/>
              </a:rPr>
              <a:t>(</a:t>
            </a:r>
            <a:r>
              <a:rPr lang="es-ES" sz="2800" dirty="0">
                <a:latin typeface="Calibri" pitchFamily="34" charset="0"/>
              </a:rPr>
              <a:t>omitida</a:t>
            </a:r>
            <a:r>
              <a:rPr lang="es-ES" sz="2800" dirty="0" smtClean="0">
                <a:latin typeface="Calibri" pitchFamily="34" charset="0"/>
              </a:rPr>
              <a:t>) distinta de la x. </a:t>
            </a:r>
          </a:p>
          <a:p>
            <a:pPr marL="0" indent="0" eaLnBrk="1" hangingPunct="1">
              <a:spcBef>
                <a:spcPts val="1200"/>
              </a:spcBef>
              <a:buSzPct val="80000"/>
              <a:buNone/>
            </a:pPr>
            <a:r>
              <a:rPr lang="es-ES" sz="2800" dirty="0" smtClean="0">
                <a:latin typeface="Calibri" pitchFamily="34" charset="0"/>
              </a:rPr>
              <a:t>Ejemplo: Número de plátanos y crecimiento económico en Canarias</a:t>
            </a:r>
          </a:p>
          <a:p>
            <a:pPr marL="0" indent="0" eaLnBrk="1" hangingPunct="1">
              <a:spcBef>
                <a:spcPts val="1200"/>
              </a:spcBef>
              <a:buSzPct val="80000"/>
              <a:buNone/>
            </a:pPr>
            <a:r>
              <a:rPr lang="es-ES" sz="2800" dirty="0" smtClean="0">
                <a:latin typeface="Calibri" pitchFamily="34" charset="0"/>
              </a:rPr>
              <a:t>3) </a:t>
            </a:r>
            <a:r>
              <a:rPr lang="es-ES" sz="2800" b="1" dirty="0" smtClean="0">
                <a:latin typeface="Calibri" pitchFamily="34" charset="0"/>
              </a:rPr>
              <a:t>Causalidad invertida</a:t>
            </a:r>
            <a:r>
              <a:rPr lang="es-ES" sz="2800" dirty="0" smtClean="0">
                <a:latin typeface="Calibri" pitchFamily="34" charset="0"/>
              </a:rPr>
              <a:t>: Confundir la variable independiente como la dependiente</a:t>
            </a:r>
          </a:p>
        </p:txBody>
      </p:sp>
      <p:sp>
        <p:nvSpPr>
          <p:cNvPr id="4" name="Rectangle 2"/>
          <p:cNvSpPr>
            <a:spLocks noGrp="1" noChangeArrowheads="1"/>
          </p:cNvSpPr>
          <p:nvPr>
            <p:ph type="title"/>
          </p:nvPr>
        </p:nvSpPr>
        <p:spPr>
          <a:xfrm>
            <a:off x="467544" y="116632"/>
            <a:ext cx="8229600" cy="1143000"/>
          </a:xfrm>
        </p:spPr>
        <p:txBody>
          <a:bodyPr/>
          <a:lstStyle/>
          <a:p>
            <a:pPr eaLnBrk="1" hangingPunct="1"/>
            <a:r>
              <a:rPr lang="es-ES" sz="3600" b="1" dirty="0" smtClean="0">
                <a:solidFill>
                  <a:schemeClr val="accent2"/>
                </a:solidFill>
                <a:latin typeface="Calibri" pitchFamily="34" charset="0"/>
              </a:rPr>
              <a:t>Problemas de interpretación</a:t>
            </a:r>
          </a:p>
        </p:txBody>
      </p:sp>
    </p:spTree>
    <p:extLst>
      <p:ext uri="{BB962C8B-B14F-4D97-AF65-F5344CB8AC3E}">
        <p14:creationId xmlns:p14="http://schemas.microsoft.com/office/powerpoint/2010/main" val="1292806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26</a:t>
            </a:fld>
            <a:endParaRPr lang="es-ES" smtClean="0"/>
          </a:p>
        </p:txBody>
      </p:sp>
      <p:sp>
        <p:nvSpPr>
          <p:cNvPr id="3075" name="Rectangle 2"/>
          <p:cNvSpPr>
            <a:spLocks noGrp="1" noChangeArrowheads="1"/>
          </p:cNvSpPr>
          <p:nvPr>
            <p:ph type="title"/>
          </p:nvPr>
        </p:nvSpPr>
        <p:spPr>
          <a:xfrm>
            <a:off x="467544" y="-171400"/>
            <a:ext cx="8229600" cy="1143000"/>
          </a:xfrm>
        </p:spPr>
        <p:txBody>
          <a:bodyPr/>
          <a:lstStyle/>
          <a:p>
            <a:pPr eaLnBrk="1" hangingPunct="1"/>
            <a:r>
              <a:rPr lang="es-ES" sz="3600" b="1" dirty="0" smtClean="0">
                <a:solidFill>
                  <a:schemeClr val="accent2"/>
                </a:solidFill>
                <a:latin typeface="Calibri" pitchFamily="34" charset="0"/>
              </a:rPr>
              <a:t>Tipos de gráficos</a:t>
            </a:r>
          </a:p>
        </p:txBody>
      </p:sp>
      <p:sp>
        <p:nvSpPr>
          <p:cNvPr id="3076" name="Rectangle 3"/>
          <p:cNvSpPr>
            <a:spLocks noGrp="1" noChangeArrowheads="1"/>
          </p:cNvSpPr>
          <p:nvPr>
            <p:ph type="body" sz="half" idx="1"/>
          </p:nvPr>
        </p:nvSpPr>
        <p:spPr>
          <a:xfrm>
            <a:off x="827584" y="836712"/>
            <a:ext cx="7715250" cy="6021288"/>
          </a:xfrm>
        </p:spPr>
        <p:txBody>
          <a:bodyPr/>
          <a:lstStyle/>
          <a:p>
            <a:pPr marL="0" indent="0" eaLnBrk="1" hangingPunct="1">
              <a:spcBef>
                <a:spcPts val="2400"/>
              </a:spcBef>
              <a:buSzPct val="80000"/>
              <a:buNone/>
            </a:pPr>
            <a:r>
              <a:rPr lang="es-ES" dirty="0" smtClean="0">
                <a:latin typeface="Calibri" pitchFamily="34" charset="0"/>
              </a:rPr>
              <a:t>Hay muchísimos tipos de gráficos. </a:t>
            </a:r>
          </a:p>
          <a:p>
            <a:pPr marL="0" indent="0" eaLnBrk="1" hangingPunct="1">
              <a:spcBef>
                <a:spcPts val="2400"/>
              </a:spcBef>
              <a:buSzPct val="80000"/>
              <a:buNone/>
            </a:pPr>
            <a:r>
              <a:rPr lang="es-ES" dirty="0" smtClean="0">
                <a:latin typeface="Calibri" pitchFamily="34" charset="0"/>
              </a:rPr>
              <a:t>Tenemos que identificar cuál es el más apropiado para cada caso.</a:t>
            </a:r>
          </a:p>
          <a:p>
            <a:pPr marL="0" indent="0" eaLnBrk="1" hangingPunct="1">
              <a:spcBef>
                <a:spcPts val="2400"/>
              </a:spcBef>
              <a:buSzPct val="80000"/>
              <a:buNone/>
            </a:pPr>
            <a:r>
              <a:rPr lang="es-ES" dirty="0" smtClean="0">
                <a:latin typeface="Calibri" pitchFamily="34" charset="0"/>
              </a:rPr>
              <a:t>Algunos </a:t>
            </a:r>
            <a:r>
              <a:rPr lang="es-ES" b="1" dirty="0" smtClean="0">
                <a:latin typeface="Calibri" pitchFamily="34" charset="0"/>
              </a:rPr>
              <a:t>tipos de gráficos </a:t>
            </a:r>
            <a:r>
              <a:rPr lang="es-ES" dirty="0" smtClean="0">
                <a:latin typeface="Calibri" pitchFamily="34" charset="0"/>
              </a:rPr>
              <a:t>populares son:</a:t>
            </a:r>
          </a:p>
          <a:p>
            <a:pPr marL="684000" lvl="1" indent="-514350" eaLnBrk="1" hangingPunct="1">
              <a:spcBef>
                <a:spcPts val="1200"/>
              </a:spcBef>
              <a:buSzPct val="80000"/>
              <a:buAutoNum type="alphaLcParenR"/>
            </a:pPr>
            <a:r>
              <a:rPr lang="es-ES" dirty="0" smtClean="0">
                <a:latin typeface="Calibri" pitchFamily="34" charset="0"/>
              </a:rPr>
              <a:t>Series temporales. Ejemplo: Bolsa [</a:t>
            </a:r>
            <a:r>
              <a:rPr lang="es-ES" dirty="0" smtClean="0">
                <a:latin typeface="Calibri" pitchFamily="34" charset="0"/>
                <a:hlinkClick r:id="rId3"/>
              </a:rPr>
              <a:t>Link</a:t>
            </a:r>
            <a:r>
              <a:rPr lang="es-ES" dirty="0" smtClean="0">
                <a:latin typeface="Calibri" pitchFamily="34" charset="0"/>
              </a:rPr>
              <a:t>]</a:t>
            </a:r>
          </a:p>
          <a:p>
            <a:pPr marL="684000" lvl="1" indent="-514350" eaLnBrk="1" hangingPunct="1">
              <a:spcBef>
                <a:spcPts val="1200"/>
              </a:spcBef>
              <a:buSzPct val="80000"/>
              <a:buAutoNum type="alphaLcParenR"/>
            </a:pPr>
            <a:r>
              <a:rPr lang="es-ES" dirty="0" smtClean="0">
                <a:latin typeface="Calibri" pitchFamily="34" charset="0"/>
              </a:rPr>
              <a:t>Gráfico de dispersión. Ejemplo: Helados</a:t>
            </a:r>
          </a:p>
          <a:p>
            <a:pPr marL="684000" lvl="1" indent="-514350" eaLnBrk="1" hangingPunct="1">
              <a:spcBef>
                <a:spcPts val="1200"/>
              </a:spcBef>
              <a:buSzPct val="80000"/>
              <a:buAutoNum type="alphaLcParenR"/>
            </a:pPr>
            <a:r>
              <a:rPr lang="es-ES" dirty="0" smtClean="0">
                <a:latin typeface="Calibri" pitchFamily="34" charset="0"/>
              </a:rPr>
              <a:t>Gráfico de pastel</a:t>
            </a:r>
          </a:p>
          <a:p>
            <a:pPr marL="684000" lvl="1" indent="-514350" eaLnBrk="1" hangingPunct="1">
              <a:spcBef>
                <a:spcPts val="1200"/>
              </a:spcBef>
              <a:buSzPct val="80000"/>
              <a:buAutoNum type="alphaLcParenR"/>
            </a:pPr>
            <a:r>
              <a:rPr lang="es-ES" dirty="0" smtClean="0">
                <a:latin typeface="Calibri" pitchFamily="34" charset="0"/>
              </a:rPr>
              <a:t>Gráfico de barras</a:t>
            </a:r>
          </a:p>
          <a:p>
            <a:pPr marL="169650" lvl="1" indent="0" eaLnBrk="1" hangingPunct="1">
              <a:spcBef>
                <a:spcPts val="1200"/>
              </a:spcBef>
              <a:buSzPct val="80000"/>
              <a:buNone/>
            </a:pPr>
            <a:r>
              <a:rPr lang="es-ES" dirty="0" smtClean="0">
                <a:latin typeface="Calibri" pitchFamily="34" charset="0"/>
              </a:rPr>
              <a:t>Software libre de interés para el análisis de gráficos: R </a:t>
            </a:r>
            <a:r>
              <a:rPr lang="es-ES" dirty="0" err="1" smtClean="0">
                <a:latin typeface="Calibri" pitchFamily="34" charset="0"/>
              </a:rPr>
              <a:t>project</a:t>
            </a:r>
            <a:r>
              <a:rPr lang="es-ES" dirty="0" smtClean="0">
                <a:latin typeface="Calibri" pitchFamily="34" charset="0"/>
              </a:rPr>
              <a:t> [</a:t>
            </a:r>
            <a:r>
              <a:rPr lang="es-ES" dirty="0" smtClean="0">
                <a:latin typeface="Calibri" pitchFamily="34" charset="0"/>
                <a:hlinkClick r:id="rId4"/>
              </a:rPr>
              <a:t>Link</a:t>
            </a:r>
            <a:r>
              <a:rPr lang="es-ES" dirty="0" smtClean="0">
                <a:latin typeface="Calibri" pitchFamily="34" charset="0"/>
              </a:rPr>
              <a:t>]</a:t>
            </a:r>
            <a:endParaRPr lang="es-ES" dirty="0">
              <a:latin typeface="Calibri" pitchFamily="34" charset="0"/>
            </a:endParaRPr>
          </a:p>
        </p:txBody>
      </p:sp>
    </p:spTree>
    <p:extLst>
      <p:ext uri="{BB962C8B-B14F-4D97-AF65-F5344CB8AC3E}">
        <p14:creationId xmlns:p14="http://schemas.microsoft.com/office/powerpoint/2010/main" val="1106376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1E9F9590-AC0B-499F-8141-818E08AD23D2}" type="slidenum">
              <a:rPr lang="es-ES" smtClean="0"/>
              <a:pPr>
                <a:defRPr/>
              </a:pPr>
              <a:t>27</a:t>
            </a:fld>
            <a:endParaRPr lang="es-ES"/>
          </a:p>
        </p:txBody>
      </p:sp>
      <p:pic>
        <p:nvPicPr>
          <p:cNvPr id="1026" name="Picture 2" descr="C:\Users\JuanLuis\Dropbox\Juan Luis\Mis clases\2013-14\Principios de Microeconomía\Libro de Krugman\Imagenes en castellano\Tema 2\FIGURA 2A-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1" y="1021702"/>
            <a:ext cx="9116381"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070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1E9F9590-AC0B-499F-8141-818E08AD23D2}" type="slidenum">
              <a:rPr lang="es-ES" smtClean="0"/>
              <a:pPr>
                <a:defRPr/>
              </a:pPr>
              <a:t>28</a:t>
            </a:fld>
            <a:endParaRPr lang="es-ES"/>
          </a:p>
        </p:txBody>
      </p:sp>
      <p:pic>
        <p:nvPicPr>
          <p:cNvPr id="2050" name="Picture 2" descr="C:\Users\JuanLuis\Dropbox\Juan Luis\Mis clases\2013-14\Principios de Microeconomía\Libro de Krugman\Imagenes en castellano\Tema 2\FIGURA 2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85" y="332656"/>
            <a:ext cx="9176893" cy="495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654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1E9F9590-AC0B-499F-8141-818E08AD23D2}" type="slidenum">
              <a:rPr lang="es-ES" smtClean="0"/>
              <a:pPr>
                <a:defRPr/>
              </a:pPr>
              <a:t>29</a:t>
            </a:fld>
            <a:endParaRPr lang="es-ES"/>
          </a:p>
        </p:txBody>
      </p:sp>
      <p:pic>
        <p:nvPicPr>
          <p:cNvPr id="3074" name="Picture 2" descr="C:\Users\JuanLuis\Dropbox\Juan Luis\Mis clases\2013-14\Principios de Microeconomía\Libro de Krugman\Imagenes en castellano\Tema 2\FIGURA 2A-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8" y="620688"/>
            <a:ext cx="8952477" cy="509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066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3</a:t>
            </a:fld>
            <a:endParaRPr lang="es-ES" smtClean="0"/>
          </a:p>
        </p:txBody>
      </p:sp>
      <p:sp>
        <p:nvSpPr>
          <p:cNvPr id="3075" name="Rectangle 2"/>
          <p:cNvSpPr>
            <a:spLocks noGrp="1" noChangeArrowheads="1"/>
          </p:cNvSpPr>
          <p:nvPr>
            <p:ph type="title"/>
          </p:nvPr>
        </p:nvSpPr>
        <p:spPr>
          <a:xfrm>
            <a:off x="467544" y="116632"/>
            <a:ext cx="8229600" cy="1143000"/>
          </a:xfrm>
        </p:spPr>
        <p:txBody>
          <a:bodyPr/>
          <a:lstStyle/>
          <a:p>
            <a:pPr eaLnBrk="1" hangingPunct="1"/>
            <a:r>
              <a:rPr lang="es-ES" sz="3600" b="1" dirty="0" smtClean="0">
                <a:solidFill>
                  <a:schemeClr val="accent2"/>
                </a:solidFill>
                <a:latin typeface="Calibri" pitchFamily="34" charset="0"/>
              </a:rPr>
              <a:t>Tipos de variables</a:t>
            </a:r>
          </a:p>
        </p:txBody>
      </p:sp>
      <p:sp>
        <p:nvSpPr>
          <p:cNvPr id="3076" name="Rectangle 3"/>
          <p:cNvSpPr>
            <a:spLocks noGrp="1" noChangeArrowheads="1"/>
          </p:cNvSpPr>
          <p:nvPr>
            <p:ph type="body" sz="half" idx="1"/>
          </p:nvPr>
        </p:nvSpPr>
        <p:spPr>
          <a:xfrm>
            <a:off x="899592" y="1196752"/>
            <a:ext cx="7715250" cy="5400600"/>
          </a:xfrm>
        </p:spPr>
        <p:txBody>
          <a:bodyPr/>
          <a:lstStyle/>
          <a:p>
            <a:pPr marL="0" indent="0" eaLnBrk="1" hangingPunct="1">
              <a:spcBef>
                <a:spcPts val="2400"/>
              </a:spcBef>
              <a:buSzPct val="80000"/>
              <a:buNone/>
            </a:pPr>
            <a:r>
              <a:rPr lang="es-ES" dirty="0" smtClean="0">
                <a:latin typeface="Calibri" pitchFamily="34" charset="0"/>
              </a:rPr>
              <a:t>Casi todos los modelos tratan de explicar el comportamiento de una variable en función de otra/s.</a:t>
            </a:r>
          </a:p>
          <a:p>
            <a:pPr marL="0" indent="0" eaLnBrk="1" hangingPunct="1">
              <a:spcBef>
                <a:spcPts val="2400"/>
              </a:spcBef>
              <a:buSzPct val="80000"/>
              <a:buNone/>
            </a:pPr>
            <a:r>
              <a:rPr lang="es-ES" dirty="0" smtClean="0">
                <a:latin typeface="Calibri" pitchFamily="34" charset="0"/>
              </a:rPr>
              <a:t>La variable que intentamos comprender mejor la situamos en el eje de las y. Se la conoce como </a:t>
            </a:r>
            <a:r>
              <a:rPr lang="es-ES" b="1" dirty="0" smtClean="0">
                <a:latin typeface="Calibri" pitchFamily="34" charset="0"/>
              </a:rPr>
              <a:t>variable dependiente</a:t>
            </a:r>
            <a:r>
              <a:rPr lang="es-ES" dirty="0" smtClean="0">
                <a:latin typeface="Calibri" pitchFamily="34" charset="0"/>
              </a:rPr>
              <a:t>.</a:t>
            </a:r>
          </a:p>
          <a:p>
            <a:pPr marL="0" indent="0" eaLnBrk="1" hangingPunct="1">
              <a:spcBef>
                <a:spcPts val="2400"/>
              </a:spcBef>
              <a:buSzPct val="80000"/>
              <a:buNone/>
            </a:pPr>
            <a:r>
              <a:rPr lang="es-ES" dirty="0" smtClean="0">
                <a:latin typeface="Calibri" pitchFamily="34" charset="0"/>
              </a:rPr>
              <a:t>La/s variable/s que explican el comportamiento de la variable dependiente la situamos en el eje de las x. Se la conoce como </a:t>
            </a:r>
            <a:r>
              <a:rPr lang="es-ES" b="1" dirty="0" smtClean="0">
                <a:latin typeface="Calibri" pitchFamily="34" charset="0"/>
              </a:rPr>
              <a:t>variable independiente</a:t>
            </a:r>
            <a:r>
              <a:rPr lang="es-ES" dirty="0" smtClean="0">
                <a:latin typeface="Calibri" pitchFamily="34" charset="0"/>
              </a:rPr>
              <a:t>.</a:t>
            </a:r>
          </a:p>
        </p:txBody>
      </p:sp>
    </p:spTree>
    <p:extLst>
      <p:ext uri="{BB962C8B-B14F-4D97-AF65-F5344CB8AC3E}">
        <p14:creationId xmlns:p14="http://schemas.microsoft.com/office/powerpoint/2010/main" val="3626965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1E9F9590-AC0B-499F-8141-818E08AD23D2}" type="slidenum">
              <a:rPr lang="es-ES" smtClean="0"/>
              <a:pPr>
                <a:defRPr/>
              </a:pPr>
              <a:t>30</a:t>
            </a:fld>
            <a:endParaRPr lang="es-ES"/>
          </a:p>
        </p:txBody>
      </p:sp>
      <p:pic>
        <p:nvPicPr>
          <p:cNvPr id="4098" name="Picture 2" descr="C:\Users\JuanLuis\Dropbox\Juan Luis\Mis clases\2013-14\Principios de Microeconomía\Libro de Krugman\Imagenes en castellano\Tema 2\FIGURA 2A-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04" y="548680"/>
            <a:ext cx="8856164"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776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31</a:t>
            </a:fld>
            <a:endParaRPr lang="es-ES" smtClean="0"/>
          </a:p>
        </p:txBody>
      </p:sp>
      <p:sp>
        <p:nvSpPr>
          <p:cNvPr id="3075" name="Rectangle 2"/>
          <p:cNvSpPr>
            <a:spLocks noGrp="1" noChangeArrowheads="1"/>
          </p:cNvSpPr>
          <p:nvPr>
            <p:ph type="title"/>
          </p:nvPr>
        </p:nvSpPr>
        <p:spPr>
          <a:xfrm>
            <a:off x="467544" y="6951"/>
            <a:ext cx="8229600" cy="613737"/>
          </a:xfrm>
        </p:spPr>
        <p:txBody>
          <a:bodyPr/>
          <a:lstStyle/>
          <a:p>
            <a:pPr eaLnBrk="1" hangingPunct="1"/>
            <a:r>
              <a:rPr lang="es-ES" sz="2400" b="1" dirty="0" smtClean="0">
                <a:solidFill>
                  <a:schemeClr val="accent2"/>
                </a:solidFill>
                <a:latin typeface="Calibri" pitchFamily="34" charset="0"/>
              </a:rPr>
              <a:t>Ejercicio </a:t>
            </a:r>
            <a:r>
              <a:rPr lang="es-ES" sz="2400" b="1" dirty="0">
                <a:solidFill>
                  <a:schemeClr val="accent2"/>
                </a:solidFill>
                <a:latin typeface="Calibri" pitchFamily="34" charset="0"/>
              </a:rPr>
              <a:t>3</a:t>
            </a:r>
            <a:endParaRPr lang="es-ES" sz="2400" b="1" dirty="0" smtClean="0">
              <a:solidFill>
                <a:schemeClr val="accent2"/>
              </a:solidFill>
              <a:latin typeface="Calibri" pitchFamily="34" charset="0"/>
            </a:endParaRPr>
          </a:p>
        </p:txBody>
      </p:sp>
      <p:sp>
        <p:nvSpPr>
          <p:cNvPr id="3076" name="Rectangle 3"/>
          <p:cNvSpPr>
            <a:spLocks noGrp="1" noChangeArrowheads="1"/>
          </p:cNvSpPr>
          <p:nvPr>
            <p:ph type="body" sz="half" idx="1"/>
          </p:nvPr>
        </p:nvSpPr>
        <p:spPr>
          <a:xfrm>
            <a:off x="323528" y="620688"/>
            <a:ext cx="8640960" cy="6597352"/>
          </a:xfrm>
        </p:spPr>
        <p:txBody>
          <a:bodyPr/>
          <a:lstStyle/>
          <a:p>
            <a:pPr marL="0" indent="0" eaLnBrk="1" hangingPunct="1">
              <a:spcBef>
                <a:spcPts val="600"/>
              </a:spcBef>
              <a:buSzPct val="80000"/>
              <a:buNone/>
            </a:pPr>
            <a:r>
              <a:rPr lang="es-ES" sz="2400" dirty="0" smtClean="0">
                <a:latin typeface="Calibri" pitchFamily="34" charset="0"/>
              </a:rPr>
              <a:t>Defina variable en el eje de ordenadas y pendiente:</a:t>
            </a:r>
          </a:p>
          <a:p>
            <a:pPr marL="514350" indent="-514350" eaLnBrk="1" hangingPunct="1">
              <a:spcBef>
                <a:spcPts val="600"/>
              </a:spcBef>
              <a:buSzPct val="80000"/>
              <a:buAutoNum type="alphaLcParenR"/>
            </a:pPr>
            <a:r>
              <a:rPr lang="es-ES" sz="2400" dirty="0" smtClean="0">
                <a:latin typeface="Calibri" pitchFamily="34" charset="0"/>
              </a:rPr>
              <a:t>Si el precio de las entradas aumenta, hay menos gente que va al cine.</a:t>
            </a:r>
          </a:p>
          <a:p>
            <a:pPr marL="514350" indent="-514350" eaLnBrk="1" hangingPunct="1">
              <a:spcBef>
                <a:spcPts val="600"/>
              </a:spcBef>
              <a:buSzPct val="80000"/>
              <a:buAutoNum type="alphaLcParenR"/>
            </a:pPr>
            <a:r>
              <a:rPr lang="es-ES" sz="2400" dirty="0" smtClean="0">
                <a:latin typeface="Calibri" pitchFamily="34" charset="0"/>
              </a:rPr>
              <a:t>Los trabajadores con más experiencia reciben, en general, salarios más altos que los trabajadores con menos experiencia.</a:t>
            </a:r>
          </a:p>
          <a:p>
            <a:pPr marL="514350" indent="-514350" eaLnBrk="1" hangingPunct="1">
              <a:spcBef>
                <a:spcPts val="600"/>
              </a:spcBef>
              <a:buSzPct val="80000"/>
              <a:buAutoNum type="alphaLcParenR"/>
            </a:pPr>
            <a:r>
              <a:rPr lang="es-ES" sz="2400" dirty="0" smtClean="0">
                <a:latin typeface="Calibri" pitchFamily="34" charset="0"/>
              </a:rPr>
              <a:t>Cualquiera que sea la temperatura exterior, en los Estados Unidos se consume el mismo número de perritos calientes al día.</a:t>
            </a:r>
          </a:p>
          <a:p>
            <a:pPr marL="514350" indent="-514350" eaLnBrk="1" hangingPunct="1">
              <a:spcBef>
                <a:spcPts val="600"/>
              </a:spcBef>
              <a:buSzPct val="80000"/>
              <a:buAutoNum type="alphaLcParenR"/>
            </a:pPr>
            <a:r>
              <a:rPr lang="es-ES" sz="2400" dirty="0" smtClean="0">
                <a:latin typeface="Calibri" pitchFamily="34" charset="0"/>
              </a:rPr>
              <a:t>Los consumidores compran más yogur helado cuando el precio del helado sube.</a:t>
            </a:r>
          </a:p>
          <a:p>
            <a:pPr marL="514350" indent="-514350" eaLnBrk="1" hangingPunct="1">
              <a:spcBef>
                <a:spcPts val="600"/>
              </a:spcBef>
              <a:buSzPct val="80000"/>
              <a:buAutoNum type="alphaLcParenR"/>
            </a:pPr>
            <a:r>
              <a:rPr lang="es-ES" sz="2400" dirty="0">
                <a:latin typeface="Calibri" pitchFamily="34" charset="0"/>
              </a:rPr>
              <a:t>Una investigación demuestra que no hay ninguna relación entre el número de libros sobre dietas adelgazantes vendidos y el número de kilos perdidos por la gente que hace dietas</a:t>
            </a:r>
            <a:r>
              <a:rPr lang="es-ES" sz="2400" dirty="0" smtClean="0">
                <a:latin typeface="Calibri" pitchFamily="34" charset="0"/>
              </a:rPr>
              <a:t>.</a:t>
            </a:r>
            <a:endParaRPr lang="es-ES" sz="2400" dirty="0">
              <a:latin typeface="Calibri" pitchFamily="34" charset="0"/>
            </a:endParaRPr>
          </a:p>
          <a:p>
            <a:pPr marL="514350" indent="-514350" eaLnBrk="1" hangingPunct="1">
              <a:spcBef>
                <a:spcPts val="600"/>
              </a:spcBef>
              <a:buSzPct val="80000"/>
              <a:buAutoNum type="alphaLcParenR"/>
            </a:pPr>
            <a:r>
              <a:rPr lang="es-ES" sz="2400" dirty="0">
                <a:latin typeface="Calibri" pitchFamily="34" charset="0"/>
              </a:rPr>
              <a:t>Los estadounidenses compran siempre la misma cantidad de sal, sin importarles el precio</a:t>
            </a:r>
            <a:r>
              <a:rPr lang="es-ES" sz="2400" dirty="0" smtClean="0">
                <a:latin typeface="Calibri" pitchFamily="34" charset="0"/>
              </a:rPr>
              <a:t>.</a:t>
            </a:r>
            <a:endParaRPr lang="es-ES" sz="2400" dirty="0">
              <a:latin typeface="Calibri" pitchFamily="34" charset="0"/>
            </a:endParaRPr>
          </a:p>
        </p:txBody>
      </p:sp>
    </p:spTree>
    <p:extLst>
      <p:ext uri="{BB962C8B-B14F-4D97-AF65-F5344CB8AC3E}">
        <p14:creationId xmlns:p14="http://schemas.microsoft.com/office/powerpoint/2010/main" val="2017577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32</a:t>
            </a:fld>
            <a:endParaRPr lang="es-ES" smtClean="0"/>
          </a:p>
        </p:txBody>
      </p:sp>
      <p:sp>
        <p:nvSpPr>
          <p:cNvPr id="3075" name="Rectangle 2"/>
          <p:cNvSpPr>
            <a:spLocks noGrp="1" noChangeArrowheads="1"/>
          </p:cNvSpPr>
          <p:nvPr>
            <p:ph type="title"/>
          </p:nvPr>
        </p:nvSpPr>
        <p:spPr>
          <a:xfrm>
            <a:off x="467544" y="6951"/>
            <a:ext cx="8229600" cy="613737"/>
          </a:xfrm>
        </p:spPr>
        <p:txBody>
          <a:bodyPr/>
          <a:lstStyle/>
          <a:p>
            <a:pPr eaLnBrk="1" hangingPunct="1"/>
            <a:r>
              <a:rPr lang="es-ES" sz="2400" b="1" dirty="0" smtClean="0">
                <a:solidFill>
                  <a:schemeClr val="accent2"/>
                </a:solidFill>
                <a:latin typeface="Calibri" pitchFamily="34" charset="0"/>
              </a:rPr>
              <a:t>Ejercicio 4</a:t>
            </a:r>
          </a:p>
        </p:txBody>
      </p:sp>
      <p:sp>
        <p:nvSpPr>
          <p:cNvPr id="3076" name="Rectangle 3"/>
          <p:cNvSpPr>
            <a:spLocks noGrp="1" noChangeArrowheads="1"/>
          </p:cNvSpPr>
          <p:nvPr>
            <p:ph type="body" sz="half" idx="1"/>
          </p:nvPr>
        </p:nvSpPr>
        <p:spPr>
          <a:xfrm>
            <a:off x="611560" y="2996952"/>
            <a:ext cx="8640960" cy="3312368"/>
          </a:xfrm>
        </p:spPr>
        <p:txBody>
          <a:bodyPr/>
          <a:lstStyle/>
          <a:p>
            <a:pPr marL="457200" indent="-457200" eaLnBrk="1" hangingPunct="1">
              <a:spcBef>
                <a:spcPts val="600"/>
              </a:spcBef>
              <a:buSzPct val="80000"/>
              <a:buAutoNum type="alphaLcParenR"/>
            </a:pPr>
            <a:r>
              <a:rPr lang="es-ES" sz="2400" dirty="0" smtClean="0">
                <a:latin typeface="Calibri" pitchFamily="34" charset="0"/>
              </a:rPr>
              <a:t>Represente estos puntos en un gráfico</a:t>
            </a:r>
          </a:p>
          <a:p>
            <a:pPr marL="457200" indent="-457200" eaLnBrk="1" hangingPunct="1">
              <a:spcBef>
                <a:spcPts val="600"/>
              </a:spcBef>
              <a:buSzPct val="80000"/>
              <a:buAutoNum type="alphaLcParenR"/>
            </a:pPr>
            <a:r>
              <a:rPr lang="es-ES" sz="2400" dirty="0" smtClean="0">
                <a:latin typeface="Calibri" pitchFamily="34" charset="0"/>
              </a:rPr>
              <a:t>Calcule la pendiente promedio entre los puntos que representan Eduardo y Camila. Interprete el valor de la pendiente. Use el método del arco.</a:t>
            </a:r>
          </a:p>
          <a:p>
            <a:pPr marL="457200" indent="-457200" eaLnBrk="1" hangingPunct="1">
              <a:spcBef>
                <a:spcPts val="600"/>
              </a:spcBef>
              <a:buSzPct val="80000"/>
              <a:buFontTx/>
              <a:buAutoNum type="alphaLcParenR"/>
            </a:pPr>
            <a:r>
              <a:rPr lang="es-ES" sz="2400" dirty="0">
                <a:latin typeface="Calibri" pitchFamily="34" charset="0"/>
              </a:rPr>
              <a:t>Calcule la pendiente promedio entre los puntos que representan </a:t>
            </a:r>
            <a:r>
              <a:rPr lang="es-ES" sz="2400" dirty="0" smtClean="0">
                <a:latin typeface="Calibri" pitchFamily="34" charset="0"/>
              </a:rPr>
              <a:t>John y </a:t>
            </a:r>
            <a:r>
              <a:rPr lang="es-ES" sz="2400" dirty="0" err="1" smtClean="0">
                <a:latin typeface="Calibri" pitchFamily="34" charset="0"/>
              </a:rPr>
              <a:t>Susan</a:t>
            </a:r>
            <a:r>
              <a:rPr lang="es-ES" sz="2400" dirty="0" smtClean="0">
                <a:latin typeface="Calibri" pitchFamily="34" charset="0"/>
              </a:rPr>
              <a:t>. </a:t>
            </a:r>
            <a:r>
              <a:rPr lang="es-ES" sz="2400" dirty="0">
                <a:latin typeface="Calibri" pitchFamily="34" charset="0"/>
              </a:rPr>
              <a:t>Interprete el valor de la pendiente. Use el método del arco</a:t>
            </a:r>
            <a:r>
              <a:rPr lang="es-ES" sz="2400" dirty="0" smtClean="0">
                <a:latin typeface="Calibri" pitchFamily="34" charset="0"/>
              </a:rPr>
              <a:t>.</a:t>
            </a:r>
          </a:p>
          <a:p>
            <a:pPr marL="457200" indent="-457200" eaLnBrk="1" hangingPunct="1">
              <a:spcBef>
                <a:spcPts val="600"/>
              </a:spcBef>
              <a:buSzPct val="80000"/>
              <a:buFontTx/>
              <a:buAutoNum type="alphaLcParenR"/>
            </a:pPr>
            <a:r>
              <a:rPr lang="es-ES" sz="2400" dirty="0" smtClean="0">
                <a:latin typeface="Calibri" pitchFamily="34" charset="0"/>
              </a:rPr>
              <a:t>Implicaciones de estos cambios de pendiente.</a:t>
            </a:r>
            <a:endParaRPr lang="es-ES" sz="2400" dirty="0">
              <a:latin typeface="Calibri" pitchFamily="34" charset="0"/>
            </a:endParaRPr>
          </a:p>
          <a:p>
            <a:pPr marL="457200" indent="-457200" eaLnBrk="1" hangingPunct="1">
              <a:spcBef>
                <a:spcPts val="600"/>
              </a:spcBef>
              <a:buSzPct val="80000"/>
              <a:buAutoNum type="alphaLcParenR"/>
            </a:pPr>
            <a:endParaRPr lang="es-ES" sz="2400" dirty="0" smtClean="0">
              <a:latin typeface="Calibri" pitchFamily="34" charset="0"/>
            </a:endParaRPr>
          </a:p>
          <a:p>
            <a:pPr marL="457200" indent="-457200" eaLnBrk="1" hangingPunct="1">
              <a:spcBef>
                <a:spcPts val="600"/>
              </a:spcBef>
              <a:buSzPct val="80000"/>
              <a:buAutoNum type="alphaLcParenR"/>
            </a:pPr>
            <a:endParaRPr lang="es-ES" sz="2400" dirty="0" smtClean="0">
              <a:latin typeface="Calibri" pitchFamily="34" charset="0"/>
            </a:endParaRPr>
          </a:p>
          <a:p>
            <a:pPr marL="457200" indent="-457200" eaLnBrk="1" hangingPunct="1">
              <a:spcBef>
                <a:spcPts val="600"/>
              </a:spcBef>
              <a:buSzPct val="80000"/>
              <a:buAutoNum type="alphaLcParenR"/>
            </a:pPr>
            <a:endParaRPr lang="es-ES" sz="2400"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561582480"/>
              </p:ext>
            </p:extLst>
          </p:nvPr>
        </p:nvGraphicFramePr>
        <p:xfrm>
          <a:off x="1187624" y="692696"/>
          <a:ext cx="6624735" cy="2225040"/>
        </p:xfrm>
        <a:graphic>
          <a:graphicData uri="http://schemas.openxmlformats.org/drawingml/2006/table">
            <a:tbl>
              <a:tblPr firstRow="1" bandRow="1">
                <a:tableStyleId>{5C22544A-7EE6-4342-B048-85BDC9FD1C3A}</a:tableStyleId>
              </a:tblPr>
              <a:tblGrid>
                <a:gridCol w="2208245"/>
                <a:gridCol w="2208245"/>
                <a:gridCol w="2208245"/>
              </a:tblGrid>
              <a:tr h="370840">
                <a:tc>
                  <a:txBody>
                    <a:bodyPr/>
                    <a:lstStyle/>
                    <a:p>
                      <a:r>
                        <a:rPr lang="es-ES" dirty="0" smtClean="0">
                          <a:solidFill>
                            <a:schemeClr val="tx1"/>
                          </a:solidFill>
                        </a:rPr>
                        <a:t>Nombre</a:t>
                      </a:r>
                      <a:endParaRPr lang="es-ES" dirty="0">
                        <a:solidFill>
                          <a:schemeClr val="tx1"/>
                        </a:solidFill>
                      </a:endParaRPr>
                    </a:p>
                  </a:txBody>
                  <a:tcPr/>
                </a:tc>
                <a:tc>
                  <a:txBody>
                    <a:bodyPr/>
                    <a:lstStyle/>
                    <a:p>
                      <a:pPr algn="r"/>
                      <a:r>
                        <a:rPr lang="es-ES" dirty="0" smtClean="0">
                          <a:solidFill>
                            <a:schemeClr val="tx1"/>
                          </a:solidFill>
                        </a:rPr>
                        <a:t>Salario anual</a:t>
                      </a:r>
                      <a:endParaRPr lang="es-ES" dirty="0">
                        <a:solidFill>
                          <a:schemeClr val="tx1"/>
                        </a:solidFill>
                      </a:endParaRPr>
                    </a:p>
                  </a:txBody>
                  <a:tcPr/>
                </a:tc>
                <a:tc>
                  <a:txBody>
                    <a:bodyPr/>
                    <a:lstStyle/>
                    <a:p>
                      <a:pPr algn="r"/>
                      <a:r>
                        <a:rPr lang="es-ES" dirty="0" smtClean="0">
                          <a:solidFill>
                            <a:schemeClr val="tx1"/>
                          </a:solidFill>
                        </a:rPr>
                        <a:t>Impuesto pagado</a:t>
                      </a:r>
                      <a:endParaRPr lang="es-ES" dirty="0">
                        <a:solidFill>
                          <a:schemeClr val="tx1"/>
                        </a:solidFill>
                      </a:endParaRPr>
                    </a:p>
                  </a:txBody>
                  <a:tcPr/>
                </a:tc>
              </a:tr>
              <a:tr h="370840">
                <a:tc>
                  <a:txBody>
                    <a:bodyPr/>
                    <a:lstStyle/>
                    <a:p>
                      <a:r>
                        <a:rPr lang="es-ES" dirty="0" err="1" smtClean="0"/>
                        <a:t>Susan</a:t>
                      </a:r>
                      <a:endParaRPr lang="es-ES" dirty="0"/>
                    </a:p>
                  </a:txBody>
                  <a:tcPr/>
                </a:tc>
                <a:tc>
                  <a:txBody>
                    <a:bodyPr/>
                    <a:lstStyle/>
                    <a:p>
                      <a:pPr algn="r"/>
                      <a:r>
                        <a:rPr lang="es-ES" dirty="0" smtClean="0"/>
                        <a:t>22.000</a:t>
                      </a:r>
                      <a:endParaRPr lang="es-ES" dirty="0"/>
                    </a:p>
                  </a:txBody>
                  <a:tcPr/>
                </a:tc>
                <a:tc>
                  <a:txBody>
                    <a:bodyPr/>
                    <a:lstStyle/>
                    <a:p>
                      <a:pPr algn="r"/>
                      <a:r>
                        <a:rPr lang="es-ES" dirty="0" smtClean="0"/>
                        <a:t>3.304</a:t>
                      </a:r>
                      <a:endParaRPr lang="es-ES" dirty="0"/>
                    </a:p>
                  </a:txBody>
                  <a:tcPr/>
                </a:tc>
              </a:tr>
              <a:tr h="370840">
                <a:tc>
                  <a:txBody>
                    <a:bodyPr/>
                    <a:lstStyle/>
                    <a:p>
                      <a:r>
                        <a:rPr lang="es-ES" dirty="0" smtClean="0"/>
                        <a:t>Eduardo</a:t>
                      </a:r>
                      <a:endParaRPr lang="es-ES" dirty="0"/>
                    </a:p>
                  </a:txBody>
                  <a:tcPr/>
                </a:tc>
                <a:tc>
                  <a:txBody>
                    <a:bodyPr/>
                    <a:lstStyle/>
                    <a:p>
                      <a:pPr algn="r"/>
                      <a:r>
                        <a:rPr lang="es-ES" dirty="0" smtClean="0"/>
                        <a:t>63.000</a:t>
                      </a:r>
                      <a:endParaRPr lang="es-ES" dirty="0"/>
                    </a:p>
                  </a:txBody>
                  <a:tcPr/>
                </a:tc>
                <a:tc>
                  <a:txBody>
                    <a:bodyPr/>
                    <a:lstStyle/>
                    <a:p>
                      <a:pPr algn="r"/>
                      <a:r>
                        <a:rPr lang="es-ES" dirty="0" smtClean="0"/>
                        <a:t>14.317</a:t>
                      </a:r>
                      <a:endParaRPr lang="es-ES" dirty="0"/>
                    </a:p>
                  </a:txBody>
                  <a:tcPr/>
                </a:tc>
              </a:tr>
              <a:tr h="370840">
                <a:tc>
                  <a:txBody>
                    <a:bodyPr/>
                    <a:lstStyle/>
                    <a:p>
                      <a:r>
                        <a:rPr lang="es-ES" dirty="0" smtClean="0"/>
                        <a:t>John</a:t>
                      </a:r>
                      <a:endParaRPr lang="es-ES" dirty="0"/>
                    </a:p>
                  </a:txBody>
                  <a:tcPr/>
                </a:tc>
                <a:tc>
                  <a:txBody>
                    <a:bodyPr/>
                    <a:lstStyle/>
                    <a:p>
                      <a:pPr algn="r"/>
                      <a:r>
                        <a:rPr lang="es-ES" dirty="0" smtClean="0"/>
                        <a:t>3.000</a:t>
                      </a:r>
                      <a:endParaRPr lang="es-ES" dirty="0"/>
                    </a:p>
                  </a:txBody>
                  <a:tcPr/>
                </a:tc>
                <a:tc>
                  <a:txBody>
                    <a:bodyPr/>
                    <a:lstStyle/>
                    <a:p>
                      <a:pPr algn="r"/>
                      <a:r>
                        <a:rPr lang="es-ES" dirty="0" smtClean="0"/>
                        <a:t>454</a:t>
                      </a:r>
                      <a:endParaRPr lang="es-ES" dirty="0"/>
                    </a:p>
                  </a:txBody>
                  <a:tcPr/>
                </a:tc>
              </a:tr>
              <a:tr h="370840">
                <a:tc>
                  <a:txBody>
                    <a:bodyPr/>
                    <a:lstStyle/>
                    <a:p>
                      <a:r>
                        <a:rPr lang="es-ES" dirty="0" smtClean="0"/>
                        <a:t>Camila</a:t>
                      </a:r>
                      <a:endParaRPr lang="es-ES" dirty="0"/>
                    </a:p>
                  </a:txBody>
                  <a:tcPr/>
                </a:tc>
                <a:tc>
                  <a:txBody>
                    <a:bodyPr/>
                    <a:lstStyle/>
                    <a:p>
                      <a:pPr algn="r"/>
                      <a:r>
                        <a:rPr lang="es-ES" dirty="0" smtClean="0"/>
                        <a:t>94.000</a:t>
                      </a:r>
                      <a:endParaRPr lang="es-ES" dirty="0"/>
                    </a:p>
                  </a:txBody>
                  <a:tcPr/>
                </a:tc>
                <a:tc>
                  <a:txBody>
                    <a:bodyPr/>
                    <a:lstStyle/>
                    <a:p>
                      <a:pPr algn="r"/>
                      <a:r>
                        <a:rPr lang="es-ES" dirty="0" smtClean="0"/>
                        <a:t>23.927</a:t>
                      </a:r>
                      <a:endParaRPr lang="es-ES" dirty="0"/>
                    </a:p>
                  </a:txBody>
                  <a:tcPr/>
                </a:tc>
              </a:tr>
              <a:tr h="370840">
                <a:tc>
                  <a:txBody>
                    <a:bodyPr/>
                    <a:lstStyle/>
                    <a:p>
                      <a:r>
                        <a:rPr lang="es-ES" dirty="0" smtClean="0"/>
                        <a:t>Peter</a:t>
                      </a:r>
                      <a:endParaRPr lang="es-ES" dirty="0"/>
                    </a:p>
                  </a:txBody>
                  <a:tcPr/>
                </a:tc>
                <a:tc>
                  <a:txBody>
                    <a:bodyPr/>
                    <a:lstStyle/>
                    <a:p>
                      <a:pPr algn="r"/>
                      <a:r>
                        <a:rPr lang="es-ES" dirty="0" smtClean="0"/>
                        <a:t>37.000</a:t>
                      </a:r>
                      <a:endParaRPr lang="es-ES" dirty="0"/>
                    </a:p>
                  </a:txBody>
                  <a:tcPr/>
                </a:tc>
                <a:tc>
                  <a:txBody>
                    <a:bodyPr/>
                    <a:lstStyle/>
                    <a:p>
                      <a:pPr algn="r"/>
                      <a:r>
                        <a:rPr lang="es-ES" dirty="0" smtClean="0"/>
                        <a:t>7.020</a:t>
                      </a:r>
                      <a:endParaRPr lang="es-ES" dirty="0"/>
                    </a:p>
                  </a:txBody>
                  <a:tcPr/>
                </a:tc>
              </a:tr>
            </a:tbl>
          </a:graphicData>
        </a:graphic>
      </p:graphicFrame>
    </p:spTree>
    <p:extLst>
      <p:ext uri="{BB962C8B-B14F-4D97-AF65-F5344CB8AC3E}">
        <p14:creationId xmlns:p14="http://schemas.microsoft.com/office/powerpoint/2010/main" val="1764755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4</a:t>
            </a:fld>
            <a:endParaRPr lang="es-ES" smtClean="0"/>
          </a:p>
        </p:txBody>
      </p:sp>
      <p:sp>
        <p:nvSpPr>
          <p:cNvPr id="3075" name="Rectangle 2"/>
          <p:cNvSpPr>
            <a:spLocks noGrp="1" noChangeArrowheads="1"/>
          </p:cNvSpPr>
          <p:nvPr>
            <p:ph type="title"/>
          </p:nvPr>
        </p:nvSpPr>
        <p:spPr>
          <a:xfrm>
            <a:off x="467544" y="116632"/>
            <a:ext cx="8229600" cy="1143000"/>
          </a:xfrm>
        </p:spPr>
        <p:txBody>
          <a:bodyPr/>
          <a:lstStyle/>
          <a:p>
            <a:pPr eaLnBrk="1" hangingPunct="1"/>
            <a:r>
              <a:rPr lang="es-ES" sz="3600" b="1" dirty="0" smtClean="0">
                <a:solidFill>
                  <a:schemeClr val="accent2"/>
                </a:solidFill>
                <a:latin typeface="Calibri" pitchFamily="34" charset="0"/>
              </a:rPr>
              <a:t>Ejes</a:t>
            </a:r>
          </a:p>
        </p:txBody>
      </p:sp>
      <p:cxnSp>
        <p:nvCxnSpPr>
          <p:cNvPr id="3" name="2 Conector recto"/>
          <p:cNvCxnSpPr/>
          <p:nvPr/>
        </p:nvCxnSpPr>
        <p:spPr>
          <a:xfrm>
            <a:off x="2339752" y="1700808"/>
            <a:ext cx="0" cy="30963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2339752" y="4784798"/>
            <a:ext cx="3096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755576" y="1772816"/>
            <a:ext cx="1608133" cy="923330"/>
          </a:xfrm>
          <a:prstGeom prst="rect">
            <a:avLst/>
          </a:prstGeom>
          <a:noFill/>
        </p:spPr>
        <p:txBody>
          <a:bodyPr wrap="none" rtlCol="0">
            <a:spAutoFit/>
          </a:bodyPr>
          <a:lstStyle/>
          <a:p>
            <a:r>
              <a:rPr lang="es-ES" dirty="0" smtClean="0"/>
              <a:t>Variable a </a:t>
            </a:r>
          </a:p>
          <a:p>
            <a:r>
              <a:rPr lang="es-ES" dirty="0" smtClean="0"/>
              <a:t>explicar</a:t>
            </a:r>
          </a:p>
          <a:p>
            <a:r>
              <a:rPr lang="es-ES" dirty="0" smtClean="0"/>
              <a:t>(dependiente)</a:t>
            </a:r>
            <a:endParaRPr lang="es-ES" dirty="0"/>
          </a:p>
        </p:txBody>
      </p:sp>
      <p:sp>
        <p:nvSpPr>
          <p:cNvPr id="12" name="11 CuadroTexto"/>
          <p:cNvSpPr txBox="1"/>
          <p:nvPr/>
        </p:nvSpPr>
        <p:spPr>
          <a:xfrm>
            <a:off x="5615020" y="5071116"/>
            <a:ext cx="1787669" cy="923330"/>
          </a:xfrm>
          <a:prstGeom prst="rect">
            <a:avLst/>
          </a:prstGeom>
          <a:noFill/>
        </p:spPr>
        <p:txBody>
          <a:bodyPr wrap="none" rtlCol="0">
            <a:spAutoFit/>
          </a:bodyPr>
          <a:lstStyle/>
          <a:p>
            <a:r>
              <a:rPr lang="es-ES" dirty="0" smtClean="0"/>
              <a:t>Variable que </a:t>
            </a:r>
          </a:p>
          <a:p>
            <a:r>
              <a:rPr lang="es-ES" dirty="0" smtClean="0"/>
              <a:t>explica</a:t>
            </a:r>
          </a:p>
          <a:p>
            <a:r>
              <a:rPr lang="es-ES" dirty="0" smtClean="0"/>
              <a:t>(independiente)</a:t>
            </a:r>
            <a:endParaRPr lang="es-ES" dirty="0"/>
          </a:p>
        </p:txBody>
      </p:sp>
      <p:sp>
        <p:nvSpPr>
          <p:cNvPr id="7" name="6 CuadroTexto"/>
          <p:cNvSpPr txBox="1"/>
          <p:nvPr/>
        </p:nvSpPr>
        <p:spPr>
          <a:xfrm>
            <a:off x="2147231" y="1052736"/>
            <a:ext cx="385042" cy="523220"/>
          </a:xfrm>
          <a:prstGeom prst="rect">
            <a:avLst/>
          </a:prstGeom>
          <a:noFill/>
        </p:spPr>
        <p:txBody>
          <a:bodyPr wrap="none" rtlCol="0">
            <a:spAutoFit/>
          </a:bodyPr>
          <a:lstStyle/>
          <a:p>
            <a:r>
              <a:rPr lang="es-ES" sz="2800" b="1" dirty="0"/>
              <a:t>y</a:t>
            </a:r>
          </a:p>
        </p:txBody>
      </p:sp>
      <p:sp>
        <p:nvSpPr>
          <p:cNvPr id="14" name="13 CuadroTexto"/>
          <p:cNvSpPr txBox="1"/>
          <p:nvPr/>
        </p:nvSpPr>
        <p:spPr>
          <a:xfrm>
            <a:off x="5603458" y="4535542"/>
            <a:ext cx="385042" cy="523220"/>
          </a:xfrm>
          <a:prstGeom prst="rect">
            <a:avLst/>
          </a:prstGeom>
          <a:noFill/>
        </p:spPr>
        <p:txBody>
          <a:bodyPr wrap="none" rtlCol="0">
            <a:spAutoFit/>
          </a:bodyPr>
          <a:lstStyle/>
          <a:p>
            <a:r>
              <a:rPr lang="es-ES" sz="2800" b="1" dirty="0" smtClean="0"/>
              <a:t>x</a:t>
            </a:r>
            <a:endParaRPr lang="es-ES" sz="2800" b="1" dirty="0"/>
          </a:p>
        </p:txBody>
      </p:sp>
      <p:sp>
        <p:nvSpPr>
          <p:cNvPr id="8" name="7 CuadroTexto"/>
          <p:cNvSpPr txBox="1"/>
          <p:nvPr/>
        </p:nvSpPr>
        <p:spPr>
          <a:xfrm>
            <a:off x="2915816" y="1763524"/>
            <a:ext cx="3518912" cy="369332"/>
          </a:xfrm>
          <a:prstGeom prst="rect">
            <a:avLst/>
          </a:prstGeom>
          <a:noFill/>
        </p:spPr>
        <p:txBody>
          <a:bodyPr wrap="none" rtlCol="0">
            <a:spAutoFit/>
          </a:bodyPr>
          <a:lstStyle/>
          <a:p>
            <a:r>
              <a:rPr lang="es-ES" b="1" dirty="0" smtClean="0"/>
              <a:t>Eje de ordenadas </a:t>
            </a:r>
            <a:r>
              <a:rPr lang="es-ES" dirty="0" smtClean="0"/>
              <a:t>o eje de las y</a:t>
            </a:r>
            <a:endParaRPr lang="es-ES" dirty="0"/>
          </a:p>
        </p:txBody>
      </p:sp>
      <p:sp>
        <p:nvSpPr>
          <p:cNvPr id="16" name="15 CuadroTexto"/>
          <p:cNvSpPr txBox="1"/>
          <p:nvPr/>
        </p:nvSpPr>
        <p:spPr>
          <a:xfrm>
            <a:off x="5436096" y="3789040"/>
            <a:ext cx="3326552" cy="369332"/>
          </a:xfrm>
          <a:prstGeom prst="rect">
            <a:avLst/>
          </a:prstGeom>
          <a:noFill/>
        </p:spPr>
        <p:txBody>
          <a:bodyPr wrap="none" rtlCol="0">
            <a:spAutoFit/>
          </a:bodyPr>
          <a:lstStyle/>
          <a:p>
            <a:r>
              <a:rPr lang="es-ES" b="1" dirty="0" smtClean="0"/>
              <a:t>Eje de abscisas </a:t>
            </a:r>
            <a:r>
              <a:rPr lang="es-ES" dirty="0" smtClean="0"/>
              <a:t>o eje de las x</a:t>
            </a:r>
            <a:endParaRPr lang="es-ES" dirty="0"/>
          </a:p>
        </p:txBody>
      </p:sp>
      <p:cxnSp>
        <p:nvCxnSpPr>
          <p:cNvPr id="10" name="9 Conector recto de flecha"/>
          <p:cNvCxnSpPr>
            <a:stCxn id="8" idx="1"/>
          </p:cNvCxnSpPr>
          <p:nvPr/>
        </p:nvCxnSpPr>
        <p:spPr>
          <a:xfrm flipH="1">
            <a:off x="2363710" y="1948190"/>
            <a:ext cx="552106" cy="184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H="1">
            <a:off x="5051351" y="4158372"/>
            <a:ext cx="552108" cy="6387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579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5</a:t>
            </a:fld>
            <a:endParaRPr lang="es-ES" smtClean="0"/>
          </a:p>
        </p:txBody>
      </p:sp>
      <p:sp>
        <p:nvSpPr>
          <p:cNvPr id="3075" name="Rectangle 2"/>
          <p:cNvSpPr>
            <a:spLocks noGrp="1" noChangeArrowheads="1"/>
          </p:cNvSpPr>
          <p:nvPr>
            <p:ph type="title"/>
          </p:nvPr>
        </p:nvSpPr>
        <p:spPr>
          <a:xfrm>
            <a:off x="467544" y="116632"/>
            <a:ext cx="8229600" cy="1143000"/>
          </a:xfrm>
        </p:spPr>
        <p:txBody>
          <a:bodyPr/>
          <a:lstStyle/>
          <a:p>
            <a:pPr eaLnBrk="1" hangingPunct="1"/>
            <a:r>
              <a:rPr lang="es-ES" sz="3600" b="1" dirty="0" smtClean="0">
                <a:solidFill>
                  <a:schemeClr val="accent2"/>
                </a:solidFill>
                <a:latin typeface="Calibri" pitchFamily="34" charset="0"/>
              </a:rPr>
              <a:t>Caso de los refrescos</a:t>
            </a:r>
          </a:p>
        </p:txBody>
      </p:sp>
      <p:sp>
        <p:nvSpPr>
          <p:cNvPr id="3076" name="Rectangle 3"/>
          <p:cNvSpPr>
            <a:spLocks noGrp="1" noChangeArrowheads="1"/>
          </p:cNvSpPr>
          <p:nvPr>
            <p:ph type="body" sz="half" idx="1"/>
          </p:nvPr>
        </p:nvSpPr>
        <p:spPr>
          <a:xfrm>
            <a:off x="467544" y="1196752"/>
            <a:ext cx="7715250" cy="5400600"/>
          </a:xfrm>
        </p:spPr>
        <p:txBody>
          <a:bodyPr/>
          <a:lstStyle/>
          <a:p>
            <a:pPr marL="0" indent="0" eaLnBrk="1" hangingPunct="1">
              <a:spcBef>
                <a:spcPts val="2400"/>
              </a:spcBef>
              <a:buSzPct val="80000"/>
              <a:buNone/>
            </a:pPr>
            <a:r>
              <a:rPr lang="es-ES" dirty="0" smtClean="0">
                <a:latin typeface="Calibri" pitchFamily="34" charset="0"/>
              </a:rPr>
              <a:t>Ejemplo: Venta de refrescos</a:t>
            </a:r>
          </a:p>
          <a:p>
            <a:pPr marL="0" indent="0" eaLnBrk="1" hangingPunct="1">
              <a:spcBef>
                <a:spcPts val="2400"/>
              </a:spcBef>
              <a:buSzPct val="80000"/>
              <a:buNone/>
            </a:pPr>
            <a:r>
              <a:rPr lang="es-ES" dirty="0" smtClean="0">
                <a:latin typeface="Calibri" pitchFamily="34" charset="0"/>
              </a:rPr>
              <a:t>Pensamos que la venta de refrescos depende de la temperatura que hay. </a:t>
            </a:r>
          </a:p>
        </p:txBody>
      </p:sp>
      <p:pic>
        <p:nvPicPr>
          <p:cNvPr id="1026" name="Picture 2" descr="C:\Users\JuanLuis\Dropbox\Juan Luis\Mis presentaciones\Seminario Noviembre 2012\temperaturas-podrian-superar-grados-Sevilla_MDSIMA20120810_0122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717032"/>
            <a:ext cx="4150996" cy="233610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uanLuis\Dropbox\Juan Luis\Mis presentaciones\Seminario Noviembre 2012\0cd07229747f96932329b9eae5c919ab_extras_albumes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717032"/>
            <a:ext cx="3486224" cy="233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770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6</a:t>
            </a:fld>
            <a:endParaRPr lang="es-ES" smtClean="0"/>
          </a:p>
        </p:txBody>
      </p:sp>
      <p:sp>
        <p:nvSpPr>
          <p:cNvPr id="3075" name="Rectangle 2"/>
          <p:cNvSpPr>
            <a:spLocks noGrp="1" noChangeArrowheads="1"/>
          </p:cNvSpPr>
          <p:nvPr>
            <p:ph type="title"/>
          </p:nvPr>
        </p:nvSpPr>
        <p:spPr>
          <a:xfrm>
            <a:off x="467544" y="116632"/>
            <a:ext cx="8229600" cy="1143000"/>
          </a:xfrm>
        </p:spPr>
        <p:txBody>
          <a:bodyPr/>
          <a:lstStyle/>
          <a:p>
            <a:pPr eaLnBrk="1" hangingPunct="1"/>
            <a:r>
              <a:rPr lang="es-ES" sz="3600" b="1" dirty="0">
                <a:solidFill>
                  <a:schemeClr val="accent2"/>
                </a:solidFill>
                <a:latin typeface="Calibri" pitchFamily="34" charset="0"/>
              </a:rPr>
              <a:t>Caso de los refrescos</a:t>
            </a:r>
            <a:endParaRPr lang="es-ES" sz="3600" b="1" dirty="0" smtClean="0">
              <a:solidFill>
                <a:schemeClr val="accent2"/>
              </a:solidFill>
              <a:latin typeface="Calibri" pitchFamily="34" charset="0"/>
            </a:endParaRPr>
          </a:p>
        </p:txBody>
      </p:sp>
      <p:sp>
        <p:nvSpPr>
          <p:cNvPr id="3076" name="Rectangle 3"/>
          <p:cNvSpPr>
            <a:spLocks noGrp="1" noChangeArrowheads="1"/>
          </p:cNvSpPr>
          <p:nvPr>
            <p:ph type="body" sz="half" idx="1"/>
          </p:nvPr>
        </p:nvSpPr>
        <p:spPr>
          <a:xfrm>
            <a:off x="755576" y="1196752"/>
            <a:ext cx="7715250" cy="5400600"/>
          </a:xfrm>
        </p:spPr>
        <p:txBody>
          <a:bodyPr/>
          <a:lstStyle/>
          <a:p>
            <a:pPr marL="0" indent="0" eaLnBrk="1" hangingPunct="1">
              <a:spcBef>
                <a:spcPts val="2400"/>
              </a:spcBef>
              <a:buSzPct val="80000"/>
              <a:buNone/>
            </a:pPr>
            <a:r>
              <a:rPr lang="es-ES" dirty="0" smtClean="0">
                <a:latin typeface="Calibri" pitchFamily="34" charset="0"/>
              </a:rPr>
              <a:t>Necesitamos </a:t>
            </a:r>
            <a:r>
              <a:rPr lang="es-ES" b="1" dirty="0" smtClean="0">
                <a:latin typeface="Calibri" pitchFamily="34" charset="0"/>
              </a:rPr>
              <a:t>datos</a:t>
            </a:r>
            <a:r>
              <a:rPr lang="es-ES" dirty="0" smtClean="0">
                <a:latin typeface="Calibri" pitchFamily="34" charset="0"/>
              </a:rPr>
              <a:t> para analizar la relación. La calidad del modelo dependerá de la calidad de los datos.</a:t>
            </a:r>
          </a:p>
          <a:p>
            <a:pPr marL="0" indent="0" eaLnBrk="1" hangingPunct="1">
              <a:spcBef>
                <a:spcPts val="2400"/>
              </a:spcBef>
              <a:buSzPct val="80000"/>
              <a:buNone/>
            </a:pPr>
            <a:endParaRPr lang="es-ES" dirty="0">
              <a:latin typeface="Calibri" pitchFamily="34" charset="0"/>
            </a:endParaRPr>
          </a:p>
          <a:p>
            <a:pPr marL="0" indent="0" eaLnBrk="1" hangingPunct="1">
              <a:spcBef>
                <a:spcPts val="2400"/>
              </a:spcBef>
              <a:buSzPct val="80000"/>
              <a:buNone/>
            </a:pPr>
            <a:endParaRPr lang="es-ES" dirty="0" smtClean="0">
              <a:latin typeface="Calibri" pitchFamily="34" charset="0"/>
            </a:endParaRPr>
          </a:p>
          <a:p>
            <a:pPr marL="0" indent="0" eaLnBrk="1" hangingPunct="1">
              <a:spcBef>
                <a:spcPts val="2400"/>
              </a:spcBef>
              <a:buSzPct val="80000"/>
              <a:buNone/>
            </a:pPr>
            <a:endParaRPr lang="es-ES" dirty="0">
              <a:latin typeface="Calibri" pitchFamily="34" charset="0"/>
            </a:endParaRPr>
          </a:p>
          <a:p>
            <a:pPr marL="0" indent="0" eaLnBrk="1" hangingPunct="1">
              <a:spcBef>
                <a:spcPts val="2400"/>
              </a:spcBef>
              <a:buSzPct val="80000"/>
              <a:buNone/>
            </a:pPr>
            <a:endParaRPr lang="es-ES" dirty="0" smtClean="0">
              <a:latin typeface="Calibri" pitchFamily="34" charset="0"/>
            </a:endParaRPr>
          </a:p>
          <a:p>
            <a:pPr marL="0" indent="0" eaLnBrk="1" hangingPunct="1">
              <a:spcBef>
                <a:spcPts val="2400"/>
              </a:spcBef>
              <a:buSzPct val="80000"/>
              <a:buNone/>
            </a:pPr>
            <a:r>
              <a:rPr lang="es-ES" dirty="0" smtClean="0">
                <a:latin typeface="Calibri" pitchFamily="34" charset="0"/>
              </a:rPr>
              <a:t>¿Qué nos indica el gráfico?</a:t>
            </a:r>
          </a:p>
          <a:p>
            <a:pPr marL="0" indent="0" eaLnBrk="1" hangingPunct="1">
              <a:spcBef>
                <a:spcPts val="2400"/>
              </a:spcBef>
              <a:buSzPct val="80000"/>
              <a:buNone/>
            </a:pPr>
            <a:endParaRPr lang="es-ES" dirty="0" smtClean="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373510819"/>
              </p:ext>
            </p:extLst>
          </p:nvPr>
        </p:nvGraphicFramePr>
        <p:xfrm>
          <a:off x="1691680" y="3212976"/>
          <a:ext cx="6096000" cy="24942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s-ES" dirty="0" smtClean="0">
                          <a:solidFill>
                            <a:schemeClr val="tx1"/>
                          </a:solidFill>
                        </a:rPr>
                        <a:t>Temperatura (Fahrenheit)</a:t>
                      </a:r>
                      <a:endParaRPr lang="es-ES" dirty="0">
                        <a:solidFill>
                          <a:schemeClr val="tx1"/>
                        </a:solidFill>
                      </a:endParaRPr>
                    </a:p>
                  </a:txBody>
                  <a:tcPr/>
                </a:tc>
                <a:tc>
                  <a:txBody>
                    <a:bodyPr/>
                    <a:lstStyle/>
                    <a:p>
                      <a:pPr algn="ctr"/>
                      <a:r>
                        <a:rPr lang="es-ES" dirty="0" smtClean="0">
                          <a:solidFill>
                            <a:schemeClr val="tx1"/>
                          </a:solidFill>
                        </a:rPr>
                        <a:t>Venta de refrescos</a:t>
                      </a:r>
                      <a:endParaRPr lang="es-ES" dirty="0">
                        <a:solidFill>
                          <a:schemeClr val="tx1"/>
                        </a:solidFill>
                      </a:endParaRPr>
                    </a:p>
                  </a:txBody>
                  <a:tcPr/>
                </a:tc>
                <a:tc>
                  <a:txBody>
                    <a:bodyPr/>
                    <a:lstStyle/>
                    <a:p>
                      <a:pPr algn="ctr"/>
                      <a:r>
                        <a:rPr lang="es-ES" dirty="0" smtClean="0">
                          <a:solidFill>
                            <a:schemeClr val="tx1"/>
                          </a:solidFill>
                        </a:rPr>
                        <a:t>Punto</a:t>
                      </a:r>
                      <a:endParaRPr lang="es-ES" dirty="0">
                        <a:solidFill>
                          <a:schemeClr val="tx1"/>
                        </a:solidFill>
                      </a:endParaRPr>
                    </a:p>
                  </a:txBody>
                  <a:tcPr/>
                </a:tc>
              </a:tr>
              <a:tr h="370840">
                <a:tc>
                  <a:txBody>
                    <a:bodyPr/>
                    <a:lstStyle/>
                    <a:p>
                      <a:pPr algn="ctr"/>
                      <a:r>
                        <a:rPr lang="es-ES" dirty="0" smtClean="0"/>
                        <a:t>0</a:t>
                      </a:r>
                      <a:endParaRPr lang="es-ES" dirty="0"/>
                    </a:p>
                  </a:txBody>
                  <a:tcPr/>
                </a:tc>
                <a:tc>
                  <a:txBody>
                    <a:bodyPr/>
                    <a:lstStyle/>
                    <a:p>
                      <a:pPr algn="ctr"/>
                      <a:r>
                        <a:rPr lang="es-ES" dirty="0" smtClean="0"/>
                        <a:t>10</a:t>
                      </a:r>
                      <a:endParaRPr lang="es-ES" dirty="0"/>
                    </a:p>
                  </a:txBody>
                  <a:tcPr/>
                </a:tc>
                <a:tc>
                  <a:txBody>
                    <a:bodyPr/>
                    <a:lstStyle/>
                    <a:p>
                      <a:pPr algn="ctr"/>
                      <a:r>
                        <a:rPr lang="es-ES" dirty="0" smtClean="0"/>
                        <a:t>A</a:t>
                      </a:r>
                      <a:endParaRPr lang="es-ES" dirty="0"/>
                    </a:p>
                  </a:txBody>
                  <a:tcPr/>
                </a:tc>
              </a:tr>
              <a:tr h="370840">
                <a:tc>
                  <a:txBody>
                    <a:bodyPr/>
                    <a:lstStyle/>
                    <a:p>
                      <a:pPr algn="ctr"/>
                      <a:r>
                        <a:rPr lang="es-ES" dirty="0" smtClean="0"/>
                        <a:t>10</a:t>
                      </a:r>
                      <a:endParaRPr lang="es-ES" dirty="0"/>
                    </a:p>
                  </a:txBody>
                  <a:tcPr/>
                </a:tc>
                <a:tc>
                  <a:txBody>
                    <a:bodyPr/>
                    <a:lstStyle/>
                    <a:p>
                      <a:pPr algn="ctr"/>
                      <a:r>
                        <a:rPr lang="es-ES" dirty="0" smtClean="0"/>
                        <a:t>0</a:t>
                      </a:r>
                      <a:endParaRPr lang="es-ES" dirty="0"/>
                    </a:p>
                  </a:txBody>
                  <a:tcPr/>
                </a:tc>
                <a:tc>
                  <a:txBody>
                    <a:bodyPr/>
                    <a:lstStyle/>
                    <a:p>
                      <a:pPr algn="ctr"/>
                      <a:r>
                        <a:rPr lang="es-ES" dirty="0" smtClean="0"/>
                        <a:t>B</a:t>
                      </a:r>
                      <a:endParaRPr lang="es-ES" dirty="0"/>
                    </a:p>
                  </a:txBody>
                  <a:tcPr/>
                </a:tc>
              </a:tr>
              <a:tr h="370840">
                <a:tc>
                  <a:txBody>
                    <a:bodyPr/>
                    <a:lstStyle/>
                    <a:p>
                      <a:pPr algn="ctr"/>
                      <a:r>
                        <a:rPr lang="es-ES" dirty="0" smtClean="0"/>
                        <a:t>40</a:t>
                      </a:r>
                      <a:endParaRPr lang="es-ES" dirty="0"/>
                    </a:p>
                  </a:txBody>
                  <a:tcPr/>
                </a:tc>
                <a:tc>
                  <a:txBody>
                    <a:bodyPr/>
                    <a:lstStyle/>
                    <a:p>
                      <a:pPr algn="ctr"/>
                      <a:r>
                        <a:rPr lang="es-ES" dirty="0" smtClean="0"/>
                        <a:t>30</a:t>
                      </a:r>
                      <a:endParaRPr lang="es-ES" dirty="0"/>
                    </a:p>
                  </a:txBody>
                  <a:tcPr/>
                </a:tc>
                <a:tc>
                  <a:txBody>
                    <a:bodyPr/>
                    <a:lstStyle/>
                    <a:p>
                      <a:pPr algn="ctr"/>
                      <a:r>
                        <a:rPr lang="es-ES" dirty="0" smtClean="0"/>
                        <a:t>C</a:t>
                      </a:r>
                      <a:endParaRPr lang="es-ES" dirty="0"/>
                    </a:p>
                  </a:txBody>
                  <a:tcPr/>
                </a:tc>
              </a:tr>
              <a:tr h="370840">
                <a:tc>
                  <a:txBody>
                    <a:bodyPr/>
                    <a:lstStyle/>
                    <a:p>
                      <a:pPr algn="ctr"/>
                      <a:r>
                        <a:rPr lang="es-ES" dirty="0" smtClean="0"/>
                        <a:t>60</a:t>
                      </a:r>
                      <a:endParaRPr lang="es-ES" dirty="0"/>
                    </a:p>
                  </a:txBody>
                  <a:tcPr/>
                </a:tc>
                <a:tc>
                  <a:txBody>
                    <a:bodyPr/>
                    <a:lstStyle/>
                    <a:p>
                      <a:pPr algn="ctr"/>
                      <a:r>
                        <a:rPr lang="es-ES" dirty="0" smtClean="0"/>
                        <a:t>50</a:t>
                      </a:r>
                      <a:endParaRPr lang="es-ES" dirty="0"/>
                    </a:p>
                  </a:txBody>
                  <a:tcPr/>
                </a:tc>
                <a:tc>
                  <a:txBody>
                    <a:bodyPr/>
                    <a:lstStyle/>
                    <a:p>
                      <a:pPr algn="ctr"/>
                      <a:r>
                        <a:rPr lang="es-ES" dirty="0" smtClean="0"/>
                        <a:t>D</a:t>
                      </a:r>
                      <a:endParaRPr lang="es-ES" dirty="0"/>
                    </a:p>
                  </a:txBody>
                  <a:tcPr/>
                </a:tc>
              </a:tr>
              <a:tr h="370840">
                <a:tc>
                  <a:txBody>
                    <a:bodyPr/>
                    <a:lstStyle/>
                    <a:p>
                      <a:pPr algn="ctr"/>
                      <a:r>
                        <a:rPr lang="es-ES" dirty="0" smtClean="0"/>
                        <a:t>80</a:t>
                      </a:r>
                      <a:endParaRPr lang="es-ES" dirty="0"/>
                    </a:p>
                  </a:txBody>
                  <a:tcPr/>
                </a:tc>
                <a:tc>
                  <a:txBody>
                    <a:bodyPr/>
                    <a:lstStyle/>
                    <a:p>
                      <a:pPr algn="ctr"/>
                      <a:r>
                        <a:rPr lang="es-ES" dirty="0" smtClean="0"/>
                        <a:t>70</a:t>
                      </a:r>
                      <a:endParaRPr lang="es-ES" dirty="0"/>
                    </a:p>
                  </a:txBody>
                  <a:tcPr/>
                </a:tc>
                <a:tc>
                  <a:txBody>
                    <a:bodyPr/>
                    <a:lstStyle/>
                    <a:p>
                      <a:pPr algn="ctr"/>
                      <a:r>
                        <a:rPr lang="es-ES" dirty="0" smtClean="0"/>
                        <a:t>E</a:t>
                      </a:r>
                      <a:endParaRPr lang="es-ES" dirty="0"/>
                    </a:p>
                  </a:txBody>
                  <a:tcPr/>
                </a:tc>
              </a:tr>
            </a:tbl>
          </a:graphicData>
        </a:graphic>
      </p:graphicFrame>
    </p:spTree>
    <p:extLst>
      <p:ext uri="{BB962C8B-B14F-4D97-AF65-F5344CB8AC3E}">
        <p14:creationId xmlns:p14="http://schemas.microsoft.com/office/powerpoint/2010/main" val="99932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7</a:t>
            </a:fld>
            <a:endParaRPr lang="es-ES" smtClean="0"/>
          </a:p>
        </p:txBody>
      </p:sp>
      <p:sp>
        <p:nvSpPr>
          <p:cNvPr id="3075" name="Rectangle 2"/>
          <p:cNvSpPr>
            <a:spLocks noGrp="1" noChangeArrowheads="1"/>
          </p:cNvSpPr>
          <p:nvPr>
            <p:ph type="title"/>
          </p:nvPr>
        </p:nvSpPr>
        <p:spPr>
          <a:xfrm>
            <a:off x="467544" y="116632"/>
            <a:ext cx="8229600" cy="1143000"/>
          </a:xfrm>
        </p:spPr>
        <p:txBody>
          <a:bodyPr/>
          <a:lstStyle/>
          <a:p>
            <a:pPr eaLnBrk="1" hangingPunct="1"/>
            <a:r>
              <a:rPr lang="es-ES" sz="3600" b="1" dirty="0" smtClean="0">
                <a:solidFill>
                  <a:schemeClr val="accent2"/>
                </a:solidFill>
                <a:latin typeface="Calibri" pitchFamily="34" charset="0"/>
              </a:rPr>
              <a:t>3.2 Análisis gráfico</a:t>
            </a:r>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69" y="0"/>
            <a:ext cx="9143999" cy="6824163"/>
          </a:xfrm>
          <a:prstGeom prst="rect">
            <a:avLst/>
          </a:prstGeom>
        </p:spPr>
      </p:pic>
    </p:spTree>
    <p:extLst>
      <p:ext uri="{BB962C8B-B14F-4D97-AF65-F5344CB8AC3E}">
        <p14:creationId xmlns:p14="http://schemas.microsoft.com/office/powerpoint/2010/main" val="3436503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C8C03B77-E7CD-4440-86A8-E49D5B415494}" type="slidenum">
              <a:rPr lang="es-ES" smtClean="0"/>
              <a:pPr/>
              <a:t>8</a:t>
            </a:fld>
            <a:endParaRPr lang="es-ES" smtClean="0"/>
          </a:p>
        </p:txBody>
      </p:sp>
      <p:sp>
        <p:nvSpPr>
          <p:cNvPr id="3075" name="Rectangle 2"/>
          <p:cNvSpPr>
            <a:spLocks noGrp="1" noChangeArrowheads="1"/>
          </p:cNvSpPr>
          <p:nvPr>
            <p:ph type="title"/>
          </p:nvPr>
        </p:nvSpPr>
        <p:spPr>
          <a:xfrm>
            <a:off x="467544" y="116632"/>
            <a:ext cx="8229600" cy="1143000"/>
          </a:xfrm>
        </p:spPr>
        <p:txBody>
          <a:bodyPr/>
          <a:lstStyle/>
          <a:p>
            <a:pPr eaLnBrk="1" hangingPunct="1"/>
            <a:r>
              <a:rPr lang="es-ES" sz="3600" b="1" dirty="0" smtClean="0">
                <a:solidFill>
                  <a:schemeClr val="accent2"/>
                </a:solidFill>
                <a:latin typeface="Calibri" pitchFamily="34" charset="0"/>
              </a:rPr>
              <a:t>Relación entre variables</a:t>
            </a:r>
          </a:p>
        </p:txBody>
      </p:sp>
      <p:sp>
        <p:nvSpPr>
          <p:cNvPr id="3076" name="Rectangle 3"/>
          <p:cNvSpPr>
            <a:spLocks noGrp="1" noChangeArrowheads="1"/>
          </p:cNvSpPr>
          <p:nvPr>
            <p:ph type="body" sz="half" idx="1"/>
          </p:nvPr>
        </p:nvSpPr>
        <p:spPr>
          <a:xfrm>
            <a:off x="755576" y="1196752"/>
            <a:ext cx="7715250" cy="5400600"/>
          </a:xfrm>
        </p:spPr>
        <p:txBody>
          <a:bodyPr/>
          <a:lstStyle/>
          <a:p>
            <a:pPr marL="0" indent="0" eaLnBrk="1" hangingPunct="1">
              <a:spcBef>
                <a:spcPts val="2400"/>
              </a:spcBef>
              <a:buSzPct val="80000"/>
              <a:buNone/>
            </a:pPr>
            <a:r>
              <a:rPr lang="es-ES" dirty="0" smtClean="0">
                <a:latin typeface="Calibri" pitchFamily="34" charset="0"/>
              </a:rPr>
              <a:t>Podemos responder a dos preguntas clave del análisis gráfico:</a:t>
            </a:r>
          </a:p>
          <a:p>
            <a:pPr marL="514350" indent="-514350" eaLnBrk="1" hangingPunct="1">
              <a:spcBef>
                <a:spcPts val="2400"/>
              </a:spcBef>
              <a:buSzPct val="80000"/>
              <a:buAutoNum type="arabicParenR"/>
            </a:pPr>
            <a:r>
              <a:rPr lang="es-ES" dirty="0" smtClean="0">
                <a:latin typeface="Calibri" pitchFamily="34" charset="0"/>
              </a:rPr>
              <a:t>¿Qué relación tienen las dos variables?</a:t>
            </a:r>
          </a:p>
          <a:p>
            <a:pPr marL="914400" lvl="1" indent="-514350" eaLnBrk="1" hangingPunct="1">
              <a:spcBef>
                <a:spcPts val="2400"/>
              </a:spcBef>
              <a:buSzPct val="80000"/>
            </a:pPr>
            <a:r>
              <a:rPr lang="es-ES" dirty="0" smtClean="0">
                <a:latin typeface="Calibri" pitchFamily="34" charset="0"/>
              </a:rPr>
              <a:t>Una </a:t>
            </a:r>
            <a:r>
              <a:rPr lang="es-ES" b="1" dirty="0" smtClean="0">
                <a:latin typeface="Calibri" pitchFamily="34" charset="0"/>
              </a:rPr>
              <a:t>relación positiva </a:t>
            </a:r>
            <a:r>
              <a:rPr lang="es-ES" dirty="0" smtClean="0">
                <a:latin typeface="Calibri" pitchFamily="34" charset="0"/>
              </a:rPr>
              <a:t>supone que cuando crece la variable independiente también lo hace la dependiente.</a:t>
            </a:r>
          </a:p>
          <a:p>
            <a:pPr marL="914400" lvl="1" indent="-514350" eaLnBrk="1" hangingPunct="1">
              <a:spcBef>
                <a:spcPts val="2400"/>
              </a:spcBef>
              <a:buSzPct val="80000"/>
            </a:pPr>
            <a:r>
              <a:rPr lang="es-ES" dirty="0" smtClean="0">
                <a:latin typeface="Calibri" pitchFamily="34" charset="0"/>
              </a:rPr>
              <a:t>Una </a:t>
            </a:r>
            <a:r>
              <a:rPr lang="es-ES" b="1" dirty="0" smtClean="0">
                <a:latin typeface="Calibri" pitchFamily="34" charset="0"/>
              </a:rPr>
              <a:t>relación negativa</a:t>
            </a:r>
            <a:r>
              <a:rPr lang="es-ES" dirty="0" smtClean="0">
                <a:latin typeface="Calibri" pitchFamily="34" charset="0"/>
              </a:rPr>
              <a:t> supone que cuando crece la variable independiente decrece la variable dependiente.</a:t>
            </a:r>
          </a:p>
          <a:p>
            <a:pPr marL="0" indent="0" eaLnBrk="1" hangingPunct="1">
              <a:spcBef>
                <a:spcPts val="2400"/>
              </a:spcBef>
              <a:buSzPct val="80000"/>
              <a:buNone/>
            </a:pPr>
            <a:endParaRPr lang="es-ES" dirty="0" smtClean="0">
              <a:latin typeface="Calibri" pitchFamily="34" charset="0"/>
            </a:endParaRPr>
          </a:p>
        </p:txBody>
      </p:sp>
    </p:spTree>
    <p:extLst>
      <p:ext uri="{BB962C8B-B14F-4D97-AF65-F5344CB8AC3E}">
        <p14:creationId xmlns:p14="http://schemas.microsoft.com/office/powerpoint/2010/main" val="1394722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1E9F9590-AC0B-499F-8141-818E08AD23D2}" type="slidenum">
              <a:rPr lang="es-ES" smtClean="0"/>
              <a:pPr>
                <a:defRPr/>
              </a:pPr>
              <a:t>9</a:t>
            </a:fld>
            <a:endParaRPr lang="es-ES"/>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096"/>
            <a:ext cx="9144000" cy="7138192"/>
          </a:xfrm>
          <a:prstGeom prst="rect">
            <a:avLst/>
          </a:prstGeom>
        </p:spPr>
      </p:pic>
    </p:spTree>
    <p:extLst>
      <p:ext uri="{BB962C8B-B14F-4D97-AF65-F5344CB8AC3E}">
        <p14:creationId xmlns:p14="http://schemas.microsoft.com/office/powerpoint/2010/main" val="1912408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6742</TotalTime>
  <Words>1219</Words>
  <Application>Microsoft Office PowerPoint</Application>
  <PresentationFormat>Presentación en pantalla (4:3)</PresentationFormat>
  <Paragraphs>246</Paragraphs>
  <Slides>32</Slides>
  <Notes>22</Notes>
  <HiddenSlides>0</HiddenSlides>
  <MMClips>0</MMClips>
  <ScaleCrop>false</ScaleCrop>
  <HeadingPairs>
    <vt:vector size="4" baseType="variant">
      <vt:variant>
        <vt:lpstr>Tema</vt:lpstr>
      </vt:variant>
      <vt:variant>
        <vt:i4>2</vt:i4>
      </vt:variant>
      <vt:variant>
        <vt:lpstr>Títulos de diapositiva</vt:lpstr>
      </vt:variant>
      <vt:variant>
        <vt:i4>32</vt:i4>
      </vt:variant>
    </vt:vector>
  </HeadingPairs>
  <TitlesOfParts>
    <vt:vector size="34" baseType="lpstr">
      <vt:lpstr>Diseño predeterminado</vt:lpstr>
      <vt:lpstr>Office Theme</vt:lpstr>
      <vt:lpstr> Principios de Microeconomía </vt:lpstr>
      <vt:lpstr>Análisis gráfico</vt:lpstr>
      <vt:lpstr>Tipos de variables</vt:lpstr>
      <vt:lpstr>Ejes</vt:lpstr>
      <vt:lpstr>Caso de los refrescos</vt:lpstr>
      <vt:lpstr>Caso de los refrescos</vt:lpstr>
      <vt:lpstr>3.2 Análisis gráfico</vt:lpstr>
      <vt:lpstr>Relación entre variables</vt:lpstr>
      <vt:lpstr>Presentación de PowerPoint</vt:lpstr>
      <vt:lpstr>Presentación de PowerPoint</vt:lpstr>
      <vt:lpstr>Pendiente</vt:lpstr>
      <vt:lpstr>Ejercicio de pendiente</vt:lpstr>
      <vt:lpstr>Presentación de PowerPoint</vt:lpstr>
      <vt:lpstr>Pendiente</vt:lpstr>
      <vt:lpstr>Intensidad de la relación entre variables</vt:lpstr>
      <vt:lpstr>Intensidad de la relación entre variables</vt:lpstr>
      <vt:lpstr>Ejercicio 2</vt:lpstr>
      <vt:lpstr>Presentación de PowerPoint</vt:lpstr>
      <vt:lpstr>Método del arco</vt:lpstr>
      <vt:lpstr>Método del punto</vt:lpstr>
      <vt:lpstr>Presentación de PowerPoint</vt:lpstr>
      <vt:lpstr>Análisis gráfico</vt:lpstr>
      <vt:lpstr>Presentación de PowerPoint</vt:lpstr>
      <vt:lpstr>Presentación de PowerPoint</vt:lpstr>
      <vt:lpstr>Problemas de interpretación</vt:lpstr>
      <vt:lpstr>Tipos de gráficos</vt:lpstr>
      <vt:lpstr>Presentación de PowerPoint</vt:lpstr>
      <vt:lpstr>Presentación de PowerPoint</vt:lpstr>
      <vt:lpstr>Presentación de PowerPoint</vt:lpstr>
      <vt:lpstr>Presentación de PowerPoint</vt:lpstr>
      <vt:lpstr>Ejercicio 3</vt:lpstr>
      <vt:lpstr>Ejercicio 4</vt:lpstr>
    </vt:vector>
  </TitlesOfParts>
  <Company>ULLPGC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gderus</dc:creator>
  <cp:lastModifiedBy>JLQuevedo</cp:lastModifiedBy>
  <cp:revision>395</cp:revision>
  <dcterms:created xsi:type="dcterms:W3CDTF">2005-07-10T18:08:14Z</dcterms:created>
  <dcterms:modified xsi:type="dcterms:W3CDTF">2014-09-15T10:54:34Z</dcterms:modified>
</cp:coreProperties>
</file>